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5"/>
  </p:notesMasterIdLst>
  <p:handoutMasterIdLst>
    <p:handoutMasterId r:id="rId26"/>
  </p:handoutMasterIdLst>
  <p:sldIdLst>
    <p:sldId id="329" r:id="rId2"/>
    <p:sldId id="335" r:id="rId3"/>
    <p:sldId id="374" r:id="rId4"/>
    <p:sldId id="375" r:id="rId5"/>
    <p:sldId id="372" r:id="rId6"/>
    <p:sldId id="373" r:id="rId7"/>
    <p:sldId id="379" r:id="rId8"/>
    <p:sldId id="380" r:id="rId9"/>
    <p:sldId id="376" r:id="rId10"/>
    <p:sldId id="382" r:id="rId11"/>
    <p:sldId id="341" r:id="rId12"/>
    <p:sldId id="385" r:id="rId13"/>
    <p:sldId id="386" r:id="rId14"/>
    <p:sldId id="394" r:id="rId15"/>
    <p:sldId id="387" r:id="rId16"/>
    <p:sldId id="391" r:id="rId17"/>
    <p:sldId id="383" r:id="rId18"/>
    <p:sldId id="392" r:id="rId19"/>
    <p:sldId id="393" r:id="rId20"/>
    <p:sldId id="395" r:id="rId21"/>
    <p:sldId id="384" r:id="rId22"/>
    <p:sldId id="334" r:id="rId23"/>
    <p:sldId id="31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37AA99C-9CDF-45C0-93AE-45E8E5B75093}">
          <p14:sldIdLst>
            <p14:sldId id="329"/>
            <p14:sldId id="335"/>
            <p14:sldId id="374"/>
            <p14:sldId id="375"/>
            <p14:sldId id="372"/>
            <p14:sldId id="373"/>
            <p14:sldId id="379"/>
            <p14:sldId id="380"/>
            <p14:sldId id="376"/>
            <p14:sldId id="382"/>
            <p14:sldId id="341"/>
            <p14:sldId id="385"/>
            <p14:sldId id="386"/>
            <p14:sldId id="394"/>
            <p14:sldId id="387"/>
            <p14:sldId id="391"/>
            <p14:sldId id="383"/>
            <p14:sldId id="392"/>
            <p14:sldId id="393"/>
            <p14:sldId id="395"/>
            <p14:sldId id="384"/>
            <p14:sldId id="334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晨" initials="王宇晨" lastIdx="1" clrIdx="0">
    <p:extLst>
      <p:ext uri="{19B8F6BF-5375-455C-9EA6-DF929625EA0E}">
        <p15:presenceInfo xmlns:p15="http://schemas.microsoft.com/office/powerpoint/2012/main" userId="王宇晨" providerId="None"/>
      </p:ext>
    </p:extLst>
  </p:cmAuthor>
  <p:cmAuthor id="2" name="wang yuchen" initials="wy" lastIdx="1" clrIdx="1">
    <p:extLst>
      <p:ext uri="{19B8F6BF-5375-455C-9EA6-DF929625EA0E}">
        <p15:presenceInfo xmlns:p15="http://schemas.microsoft.com/office/powerpoint/2012/main" userId="f7b01d2737155d51" providerId="Windows Live"/>
      </p:ext>
    </p:extLst>
  </p:cmAuthor>
  <p:cmAuthor id="3" name="丁 婧伊" initials="丁" lastIdx="1" clrIdx="2">
    <p:extLst>
      <p:ext uri="{19B8F6BF-5375-455C-9EA6-DF929625EA0E}">
        <p15:presenceInfo xmlns:p15="http://schemas.microsoft.com/office/powerpoint/2012/main" userId="ef41512946e318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B69"/>
    <a:srgbClr val="FF0000"/>
    <a:srgbClr val="EB7055"/>
    <a:srgbClr val="E6E6E6"/>
    <a:srgbClr val="385723"/>
    <a:srgbClr val="459F2D"/>
    <a:srgbClr val="9BAA90"/>
    <a:srgbClr val="C8352E"/>
    <a:srgbClr val="A1B5E0"/>
    <a:srgbClr val="384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5598" autoAdjust="0"/>
  </p:normalViewPr>
  <p:slideViewPr>
    <p:cSldViewPr snapToGrid="0">
      <p:cViewPr varScale="1">
        <p:scale>
          <a:sx n="57" d="100"/>
          <a:sy n="57" d="100"/>
        </p:scale>
        <p:origin x="1670" y="53"/>
      </p:cViewPr>
      <p:guideLst>
        <p:guide orient="horz" pos="2205"/>
        <p:guide pos="381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BB%9F%E8%AE%A1%E5%AD%A6/1175?fromModule=lemma_inlink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6%A6%82%E7%8E%87/828845?fromModule=lemma_inlink" TargetMode="External"/><Relationship Id="rId5" Type="http://schemas.openxmlformats.org/officeDocument/2006/relationships/hyperlink" Target="https://baike.baidu.com/item/%E5%8C%BA%E9%97%B4%E4%BC%B0%E8%AE%A1/6611490?fromModule=lemma_inlink" TargetMode="External"/><Relationship Id="rId4" Type="http://schemas.openxmlformats.org/officeDocument/2006/relationships/hyperlink" Target="https://baike.baidu.com/item/%E5%8F%82%E6%95%B0?fromModule=lemma_inlink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使用关联数据技术的大型</a:t>
            </a:r>
            <a:r>
              <a:rPr lang="en-US" altLang="zh-CN" dirty="0"/>
              <a:t>POI</a:t>
            </a:r>
            <a:r>
              <a:rPr lang="zh-CN" altLang="en-US" dirty="0"/>
              <a:t>数据集成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59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下面我开始介绍这个工具包是如何实现数据集成的这几个步骤的：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第一步是转换，输入 </a:t>
            </a:r>
            <a:r>
              <a:rPr lang="en-US" altLang="zh-CN" dirty="0"/>
              <a:t>POI </a:t>
            </a:r>
            <a:r>
              <a:rPr lang="zh-CN" altLang="en-US" dirty="0"/>
              <a:t>数据集，将其从现有属性模式映射到 </a:t>
            </a:r>
            <a:r>
              <a:rPr lang="en-US" altLang="zh-CN" dirty="0"/>
              <a:t>POI </a:t>
            </a:r>
            <a:r>
              <a:rPr lang="zh-CN" altLang="en-US" dirty="0"/>
              <a:t>本体图上，将它们从原始格式转换为 </a:t>
            </a:r>
            <a:r>
              <a:rPr lang="en-US" altLang="zh-CN" dirty="0"/>
              <a:t>RDF</a:t>
            </a:r>
            <a:r>
              <a:rPr lang="zh-CN" altLang="en-US" dirty="0"/>
              <a:t>，从而使其能够在关联数据域中进行后续处理。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这一步使用了</a:t>
            </a:r>
            <a:r>
              <a:rPr lang="en-US" altLang="zh-CN" dirty="0"/>
              <a:t>TRIPLE GEO</a:t>
            </a:r>
            <a:r>
              <a:rPr lang="zh-CN" altLang="en-US" dirty="0"/>
              <a:t>工具包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这个工具包有若干功能，比如支持多种数据格式输入、支持多种几何空间、</a:t>
            </a:r>
            <a:r>
              <a:rPr lang="zh-CN" altLang="en-US" dirty="0"/>
              <a:t>用户可以自定义映射的指定规则，支持多层分类方案，支持反向转换为其他格式等。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这个方法即使没有任何复杂的数据分区方案，它也可以有效地转换数百万个 </a:t>
            </a:r>
            <a:r>
              <a:rPr lang="en-US" altLang="zh-CN" dirty="0"/>
              <a:t>POI</a:t>
            </a:r>
            <a:r>
              <a:rPr lang="zh-CN" altLang="en-US" dirty="0"/>
              <a:t>。文章说，它可以在不到 </a:t>
            </a:r>
            <a:r>
              <a:rPr lang="en-US" altLang="zh-CN" dirty="0"/>
              <a:t>3 </a:t>
            </a:r>
            <a:r>
              <a:rPr lang="zh-CN" altLang="en-US" dirty="0"/>
              <a:t>分钟的时间内将从欧洲 </a:t>
            </a:r>
            <a:r>
              <a:rPr lang="en-US" altLang="zh-CN" dirty="0"/>
              <a:t>OpenStreetMap </a:t>
            </a:r>
            <a:r>
              <a:rPr lang="zh-CN" altLang="en-US" dirty="0"/>
              <a:t>提取的所有 </a:t>
            </a:r>
            <a:r>
              <a:rPr lang="en-US" altLang="zh-CN" dirty="0"/>
              <a:t>740 </a:t>
            </a:r>
            <a:r>
              <a:rPr lang="zh-CN" altLang="en-US" dirty="0"/>
              <a:t>万个 </a:t>
            </a:r>
            <a:r>
              <a:rPr lang="en-US" altLang="zh-CN" dirty="0"/>
              <a:t>POI </a:t>
            </a:r>
            <a:r>
              <a:rPr lang="zh-CN" altLang="en-US" dirty="0"/>
              <a:t>转换为 </a:t>
            </a:r>
            <a:r>
              <a:rPr lang="en-US" altLang="zh-CN" dirty="0"/>
              <a:t>RDF </a:t>
            </a:r>
            <a:r>
              <a:rPr lang="zh-CN" altLang="en-US" dirty="0"/>
              <a:t>三元组，每秒有效生成超过 </a:t>
            </a:r>
            <a:r>
              <a:rPr lang="en-US" altLang="zh-CN" dirty="0"/>
              <a:t>715,000 </a:t>
            </a:r>
            <a:r>
              <a:rPr lang="zh-CN" altLang="en-US" dirty="0"/>
              <a:t>个 </a:t>
            </a:r>
            <a:r>
              <a:rPr lang="en-US" altLang="zh-CN" dirty="0"/>
              <a:t>RDF </a:t>
            </a:r>
            <a:r>
              <a:rPr lang="zh-CN" altLang="en-US" dirty="0"/>
              <a:t>三元组。可以看出效率是非常高的。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689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第二步是链接，目的是开发可扩展的方法，集成大量异构和不完整的 </a:t>
            </a:r>
            <a:r>
              <a:rPr lang="en-US" altLang="zh-CN" dirty="0"/>
              <a:t>POI </a:t>
            </a:r>
            <a:r>
              <a:rPr lang="zh-CN" altLang="en-US" dirty="0"/>
              <a:t>数据。具体来说，输入两个</a:t>
            </a:r>
            <a:r>
              <a:rPr lang="en-US" altLang="zh-CN" dirty="0"/>
              <a:t>RDF</a:t>
            </a:r>
            <a:r>
              <a:rPr lang="zh-CN" altLang="en-US" dirty="0"/>
              <a:t>格式的</a:t>
            </a:r>
            <a:r>
              <a:rPr lang="en-US" altLang="zh-CN" dirty="0"/>
              <a:t>POI</a:t>
            </a:r>
            <a:r>
              <a:rPr lang="zh-CN" altLang="en-US" dirty="0"/>
              <a:t>数据，需要识别这两个数据是否指向同一个现实世界的实体，通常是比较其属性相似度来决定。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链接步骤使用的是工具包</a:t>
            </a:r>
            <a:r>
              <a:rPr lang="en-US" altLang="zh-CN" dirty="0"/>
              <a:t>LIMES</a:t>
            </a:r>
            <a:r>
              <a:rPr lang="zh-CN" altLang="en-US" dirty="0"/>
              <a:t>，</a:t>
            </a:r>
            <a:r>
              <a:rPr lang="en-US" altLang="zh-CN" dirty="0"/>
              <a:t>LIMES</a:t>
            </a:r>
            <a:r>
              <a:rPr lang="zh-CN" altLang="en-US" dirty="0"/>
              <a:t>是一套基于度量关系的实体匹配发现框架，适用于大规模数据链接发现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通过使用</a:t>
            </a:r>
            <a:r>
              <a:rPr lang="en-US" altLang="zh-CN" dirty="0"/>
              <a:t>LIMES</a:t>
            </a:r>
            <a:r>
              <a:rPr lang="zh-CN" altLang="en-US" dirty="0"/>
              <a:t>，可以设定不同</a:t>
            </a:r>
            <a:r>
              <a:rPr lang="en-US" altLang="zh-CN" dirty="0"/>
              <a:t>POI</a:t>
            </a:r>
            <a:r>
              <a:rPr lang="zh-CN" altLang="en-US" dirty="0"/>
              <a:t>节点的距离函数、发现空间拓扑关系（比如包含、交叉或接触关系）、发现时间关系（比如特定区域仅在足球比赛期间用作停车位）、将新的类型映射方法加到</a:t>
            </a:r>
            <a:r>
              <a:rPr lang="en-US" altLang="zh-CN" dirty="0"/>
              <a:t>LIMES</a:t>
            </a:r>
            <a:r>
              <a:rPr lang="zh-CN" altLang="en-US" dirty="0"/>
              <a:t>中，实现特定于</a:t>
            </a:r>
            <a:r>
              <a:rPr lang="en-US" altLang="zh-CN" dirty="0"/>
              <a:t>POI</a:t>
            </a:r>
            <a:r>
              <a:rPr lang="zh-CN" altLang="en-US" dirty="0"/>
              <a:t>资源的新型关系、实现自动生成</a:t>
            </a:r>
            <a:r>
              <a:rPr lang="en-US" altLang="zh-CN" dirty="0"/>
              <a:t>POI</a:t>
            </a:r>
            <a:r>
              <a:rPr lang="zh-CN" altLang="en-US" dirty="0"/>
              <a:t>之间的映射关系的新型机器学习方法。所以他们是在已实现的工具包上施行了微调，让工具适用于</a:t>
            </a:r>
            <a:r>
              <a:rPr lang="en-US" altLang="zh-CN" dirty="0"/>
              <a:t>POI</a:t>
            </a:r>
            <a:r>
              <a:rPr lang="zh-CN" altLang="en-US" dirty="0"/>
              <a:t>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364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LIMES</a:t>
                </a:r>
                <a:r>
                  <a:rPr lang="zh-CN" altLang="en-US" dirty="0"/>
                  <a:t>工具的框架图和原理如图所示。</a:t>
                </a:r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LIMES</a:t>
                </a:r>
                <a:r>
                  <a:rPr lang="zh-CN" altLang="en-US" dirty="0"/>
                  <a:t>原理是说在空间上选择一个样本点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</a:t>
                </a:r>
                <a:r>
                  <a:rPr lang="zh-CN" altLang="en-US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如果度量空间中的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和样本点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的距离差大于阈值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之间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的距离大于阈值，二者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相似度低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。所以无需计算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之间的距离，过滤掉大部分实体对，从而减少比较次数。</a:t>
                </a:r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LIMES</a:t>
                </a:r>
                <a:r>
                  <a:rPr lang="zh-CN" altLang="en-US" dirty="0"/>
                  <a:t>的分为以下四个步骤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样品选取：选择样本点，样本点应该在距离空间上均匀分布，使各个样本之间的距离尽可能大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过滤：计算距离，使用三角不等式过滤掉大于阈值的实体对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相似度计算：计算剩余实体对的距离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序列化：存储为指定的格式</a:t>
                </a:r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LIMES</a:t>
                </a:r>
                <a:r>
                  <a:rPr lang="zh-CN" altLang="en-US" dirty="0"/>
                  <a:t>工具的框架图和原理如图所示。</a:t>
                </a:r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LIMES</a:t>
                </a:r>
                <a:r>
                  <a:rPr lang="zh-CN" altLang="en-US" dirty="0"/>
                  <a:t>原理是说在空间上选择一个样本点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</a:t>
                </a:r>
                <a:r>
                  <a:rPr lang="zh-CN" altLang="en-US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如果度量空间中的</a:t>
                </a:r>
                <a:r>
                  <a:rPr lang="en-US" altLang="zh-CN" b="0" i="0" dirty="0"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𝑥,𝑧</a:t>
                </a:r>
                <a:r>
                  <a:rPr lang="zh-CN" altLang="en-US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和样本点</a:t>
                </a:r>
                <a:r>
                  <a:rPr lang="en-US" altLang="zh-CN" b="0" i="0" dirty="0"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𝑦</a:t>
                </a:r>
                <a:r>
                  <a:rPr lang="zh-CN" altLang="en-US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的距离差大于阈值</a:t>
                </a:r>
                <a:r>
                  <a:rPr lang="zh-CN" altLang="en-US" b="0" i="0"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𝜃</a:t>
                </a:r>
                <a:r>
                  <a:rPr lang="zh-CN" altLang="en-US" i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</a:t>
                </a:r>
                <a:r>
                  <a:rPr lang="en-US" altLang="zh-CN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𝑥,𝑧</a:t>
                </a:r>
                <a:r>
                  <a:rPr lang="zh-CN" altLang="en-US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之间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的距离大于阈值，二者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相似度低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。所以无需计算</a:t>
                </a:r>
                <a:r>
                  <a:rPr lang="en-US" altLang="zh-CN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𝑥,𝑧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之间的距离，过滤掉大部分实体对，从而减少比较次数。</a:t>
                </a:r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LIMES</a:t>
                </a:r>
                <a:r>
                  <a:rPr lang="zh-CN" altLang="en-US" dirty="0"/>
                  <a:t>的分为以下四个步骤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样品选取：选择样本点，样本点应该在距离空间上均匀分布，使各个样本之间的距离尽可能大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过滤：计算距离，使用三角不等式过滤掉大于阈值的实体对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相似度计算：计算剩余实体对的距离</a:t>
                </a:r>
                <a:endParaRPr lang="en-US" altLang="zh-CN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序列化：存储为指定的格式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299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链接过后进行融合和富集操作。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1" dirty="0"/>
              <a:t>融合</a:t>
            </a:r>
            <a:r>
              <a:rPr lang="zh-CN" altLang="en-US" dirty="0"/>
              <a:t>指的是接收两个 </a:t>
            </a:r>
            <a:r>
              <a:rPr lang="en-US" altLang="zh-CN" dirty="0"/>
              <a:t>POI </a:t>
            </a:r>
            <a:r>
              <a:rPr lang="zh-CN" altLang="en-US" dirty="0"/>
              <a:t>数据集以及它们之间的一组链接作为输入，输出是第三个合并数据集，包含所链接 </a:t>
            </a:r>
            <a:r>
              <a:rPr lang="en-US" altLang="zh-CN" dirty="0"/>
              <a:t>POI </a:t>
            </a:r>
            <a:r>
              <a:rPr lang="zh-CN" altLang="en-US" dirty="0"/>
              <a:t>的综合描述。融合的目的是解决不完整的</a:t>
            </a:r>
            <a:r>
              <a:rPr lang="en-US" altLang="zh-CN" dirty="0"/>
              <a:t>POI</a:t>
            </a:r>
            <a:r>
              <a:rPr lang="zh-CN" altLang="en-US" dirty="0"/>
              <a:t>和信息冲突问题，为每个</a:t>
            </a:r>
            <a:r>
              <a:rPr lang="en-US" altLang="zh-CN" dirty="0"/>
              <a:t>POI</a:t>
            </a:r>
            <a:r>
              <a:rPr lang="zh-CN" altLang="en-US" dirty="0"/>
              <a:t>导出更完整和同一的文件。融合的主要挑战是保留每个数据集中的最佳元素到合并的数据集中。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融合使用</a:t>
            </a:r>
            <a:r>
              <a:rPr lang="en-US" altLang="zh-CN" dirty="0"/>
              <a:t>FAGI</a:t>
            </a:r>
            <a:r>
              <a:rPr lang="zh-CN" altLang="en-US" dirty="0"/>
              <a:t>工具，这个工具基于设定的规则，检查成对链接的 </a:t>
            </a:r>
            <a:r>
              <a:rPr lang="en-US" altLang="zh-CN" dirty="0"/>
              <a:t>POI </a:t>
            </a:r>
            <a:r>
              <a:rPr lang="zh-CN" altLang="en-US" dirty="0"/>
              <a:t>的各个属性，并为每个属性决定最合适的融合操作。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1" dirty="0"/>
              <a:t>富集</a:t>
            </a:r>
            <a:r>
              <a:rPr lang="zh-CN" altLang="en-US" dirty="0"/>
              <a:t>指的是使用外部数据（比如</a:t>
            </a:r>
            <a:r>
              <a:rPr lang="en-US" altLang="zh-CN" dirty="0" err="1"/>
              <a:t>DBpedia</a:t>
            </a:r>
            <a:r>
              <a:rPr lang="zh-CN" altLang="en-US" dirty="0"/>
              <a:t>等），丰富</a:t>
            </a:r>
            <a:r>
              <a:rPr lang="en-US" altLang="zh-CN" dirty="0"/>
              <a:t>POI</a:t>
            </a:r>
            <a:r>
              <a:rPr lang="zh-CN" altLang="en-US" dirty="0"/>
              <a:t>实体的属性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富集使用</a:t>
            </a:r>
            <a:r>
              <a:rPr lang="en-US" altLang="zh-CN" dirty="0"/>
              <a:t>DEER</a:t>
            </a:r>
            <a:r>
              <a:rPr lang="zh-CN" altLang="en-US" dirty="0"/>
              <a:t>工具，这里就不再详细展开。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121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集成完成之后，可以为数据分析提供各种服务，比如</a:t>
            </a:r>
            <a:r>
              <a:rPr lang="en-US" altLang="zh-CN" dirty="0"/>
              <a:t>AOI</a:t>
            </a:r>
            <a:r>
              <a:rPr lang="zh-CN" altLang="en-US" dirty="0"/>
              <a:t>抽取。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AOI</a:t>
            </a:r>
            <a:r>
              <a:rPr lang="zh-CN" altLang="en-US" dirty="0"/>
              <a:t>是</a:t>
            </a:r>
            <a:r>
              <a:rPr lang="en-US" altLang="zh-CN" dirty="0"/>
              <a:t>areas of interest </a:t>
            </a:r>
            <a:r>
              <a:rPr lang="zh-CN" altLang="en-US" dirty="0"/>
              <a:t>的缩写，也就是感兴趣的区域。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这个服务首先使用</a:t>
            </a:r>
            <a:r>
              <a:rPr lang="zh-CN" altLang="en-US" b="1" dirty="0"/>
              <a:t>基于密度的空间聚类</a:t>
            </a:r>
            <a:r>
              <a:rPr lang="zh-CN" altLang="en-US" b="0" dirty="0"/>
              <a:t>来识别</a:t>
            </a:r>
            <a:r>
              <a:rPr lang="en-US" altLang="zh-CN" b="0" dirty="0"/>
              <a:t>POI</a:t>
            </a:r>
            <a:r>
              <a:rPr lang="zh-CN" altLang="en-US" b="0" dirty="0"/>
              <a:t>高度集中的区域，比如购物中心、交通枢纽、旅游景点等。</a:t>
            </a:r>
            <a:endParaRPr lang="en-US" altLang="zh-CN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然后从集成和丰富的 </a:t>
            </a:r>
            <a:r>
              <a:rPr lang="en-US" altLang="zh-CN" dirty="0"/>
              <a:t>POI </a:t>
            </a:r>
            <a:r>
              <a:rPr lang="zh-CN" altLang="en-US" dirty="0"/>
              <a:t>数据集中提取</a:t>
            </a:r>
            <a:r>
              <a:rPr lang="en-US" altLang="zh-CN" dirty="0"/>
              <a:t>AOI</a:t>
            </a:r>
            <a:r>
              <a:rPr lang="zh-CN" altLang="en-US" dirty="0"/>
              <a:t>，基于文本中单词的分布情况，提取每个区域的主题。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右图显示了对伦敦一组给定 AOI 提取 3 个主题，并根据这 3 个主题的分配情况确定 RGB 值，为每个 AOI 分配一种颜色，直观地展示</a:t>
            </a:r>
            <a:r>
              <a:rPr lang="en-US" altLang="zh-CN" dirty="0"/>
              <a:t>POI</a:t>
            </a:r>
            <a:r>
              <a:rPr lang="zh-CN" altLang="en-US" dirty="0"/>
              <a:t>之间的异同。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其中 LDA 用于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74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本文构建了一个开源的软件系统，集成了工具包，搭建了一个</a:t>
            </a:r>
            <a:r>
              <a:rPr lang="en-US" altLang="zh-CN" dirty="0"/>
              <a:t>Web</a:t>
            </a:r>
            <a:r>
              <a:rPr lang="zh-CN" altLang="en-US" dirty="0"/>
              <a:t>应用程序，并提供了</a:t>
            </a:r>
            <a:r>
              <a:rPr lang="en-US" altLang="zh-CN" dirty="0"/>
              <a:t>API</a:t>
            </a:r>
            <a:r>
              <a:rPr lang="zh-CN" altLang="en-US" dirty="0"/>
              <a:t>接口。</a:t>
            </a:r>
            <a:endParaRPr lang="en-US" altLang="zh-CN" dirty="0"/>
          </a:p>
          <a:p>
            <a:r>
              <a:rPr lang="zh-CN" altLang="en-US" dirty="0"/>
              <a:t>但是他们的网站现在好像在重构，所以进不去，没办法展示。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本文分析了两个用例，分别用不同的数据集，一个是德国酒店</a:t>
            </a:r>
            <a:r>
              <a:rPr lang="en-US" altLang="zh-CN" dirty="0"/>
              <a:t>POI</a:t>
            </a:r>
            <a:r>
              <a:rPr lang="zh-CN" altLang="en-US" dirty="0"/>
              <a:t>，一个是希腊的通用</a:t>
            </a:r>
            <a:r>
              <a:rPr lang="en-US" altLang="zh-CN" dirty="0"/>
              <a:t>POI</a:t>
            </a:r>
            <a:r>
              <a:rPr lang="zh-CN" altLang="en-US" dirty="0"/>
              <a:t>。其中两个数据源都有</a:t>
            </a:r>
            <a:r>
              <a:rPr lang="en-US" altLang="zh-CN" dirty="0"/>
              <a:t>OSM</a:t>
            </a:r>
            <a:r>
              <a:rPr lang="zh-CN" altLang="en-US" dirty="0"/>
              <a:t>，德国酒店数据还从</a:t>
            </a:r>
            <a:r>
              <a:rPr lang="en-US" altLang="zh-CN" dirty="0" err="1"/>
              <a:t>geonames</a:t>
            </a:r>
            <a:r>
              <a:rPr lang="zh-CN" altLang="en-US" dirty="0"/>
              <a:t>中提取了。其余的数据源都是非公开的。</a:t>
            </a:r>
            <a:endParaRPr lang="en-US" altLang="zh-CN" dirty="0"/>
          </a:p>
          <a:p>
            <a:r>
              <a:rPr lang="zh-CN" altLang="en-US" dirty="0"/>
              <a:t>这两个数据集都达到了百万条三元组的数据量。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40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第一个用例是整合德国有关酒店的</a:t>
            </a:r>
            <a:r>
              <a:rPr lang="en-US" altLang="zh-CN" dirty="0"/>
              <a:t>POI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四个数据集按照两两匹配的方法执行集成操作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从执行结果可以看出，因为所有数据都是属于某种特定类别，</a:t>
            </a:r>
            <a:r>
              <a:rPr lang="en-US" altLang="zh-CN" dirty="0"/>
              <a:t>POI</a:t>
            </a:r>
            <a:r>
              <a:rPr lang="zh-CN" altLang="en-US" dirty="0"/>
              <a:t>之间的链接主要考虑地址距离，链接的置信度很高（</a:t>
            </a:r>
            <a:r>
              <a:rPr lang="en-US" altLang="zh-CN" dirty="0"/>
              <a:t>0.98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置信度：在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统计学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中，一个概率样本的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置信区间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Confidence interval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）是对这个样本的某个总体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参数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5"/>
              </a:rPr>
              <a:t>区间估计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。置信区间展现的是这个参数的真实值有一定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6"/>
              </a:rPr>
              <a:t>概率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落在测量结果的周围的程度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由于没有可用的基本事实，因此无法估计有关链接检测的精度和召回率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34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第二个用例是希腊的各种类别</a:t>
            </a:r>
            <a:r>
              <a:rPr lang="en-US" altLang="zh-CN" dirty="0"/>
              <a:t>POI</a:t>
            </a:r>
            <a:r>
              <a:rPr lang="zh-CN" altLang="en-US" dirty="0"/>
              <a:t>的集成。目标是建立一个单一的集成数据集。</a:t>
            </a:r>
            <a:endParaRPr lang="en-US" altLang="zh-CN" dirty="0"/>
          </a:p>
          <a:p>
            <a:r>
              <a:rPr lang="zh-CN" altLang="en-US" dirty="0"/>
              <a:t>这个用例同时考虑空间邻近性、名称相似性等，来处理城市密集区距离过近的问题</a:t>
            </a:r>
            <a:endParaRPr lang="en-US" altLang="zh-CN" dirty="0"/>
          </a:p>
          <a:p>
            <a:r>
              <a:rPr lang="zh-CN" altLang="en-US" dirty="0"/>
              <a:t>置信度较低（</a:t>
            </a:r>
            <a:r>
              <a:rPr lang="en-US" altLang="zh-CN" dirty="0"/>
              <a:t>0.79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执行结果如右图，蓝色圈圈中的</a:t>
            </a:r>
            <a:r>
              <a:rPr lang="en-US" altLang="zh-CN" dirty="0"/>
              <a:t>POI</a:t>
            </a:r>
            <a:r>
              <a:rPr lang="zh-CN" altLang="en-US" dirty="0"/>
              <a:t>数远远超过红色星星表示的数据集</a:t>
            </a:r>
            <a:r>
              <a:rPr lang="en-US" altLang="zh-CN" dirty="0"/>
              <a:t>D3</a:t>
            </a:r>
            <a:r>
              <a:rPr lang="zh-CN" altLang="en-US" dirty="0"/>
              <a:t>的原始信息。并且生成的</a:t>
            </a:r>
            <a:r>
              <a:rPr lang="en-US" altLang="zh-CN" dirty="0"/>
              <a:t>18%</a:t>
            </a:r>
            <a:r>
              <a:rPr lang="zh-CN" altLang="en-US" dirty="0"/>
              <a:t>的数据有更详细的集合形状）蓝色多边形。并且效率很高，不到</a:t>
            </a:r>
            <a:r>
              <a:rPr lang="en-US" altLang="zh-CN" dirty="0"/>
              <a:t>14</a:t>
            </a:r>
            <a:r>
              <a:rPr lang="zh-CN" altLang="en-US" dirty="0"/>
              <a:t>分钟就做完了。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924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02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总之，这篇文章提供了一个有趣的方法来解决大型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POI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数据集成的问题，但仍有一些细节需要进一步阐述，也有很大改进空间。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16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POI</a:t>
            </a:r>
            <a:r>
              <a:rPr lang="zh-CN" altLang="en-US" dirty="0"/>
              <a:t>数据是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表现出人的某种兴趣，或者服务于特定目的的位置，通常包括</a:t>
            </a:r>
            <a:r>
              <a:rPr kumimoji="1" lang="zh-CN" altLang="en-US" sz="12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名称、经度、纬度、类型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等属性，同一个兴趣点的属性信息分布在不同来源中。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是兴趣点的一个例子。我们想要去小厨娘淮扬菜这个店吃饭，可能在高德上查、也可能去大众点评和美团等上面查。假设美团上给的电话号打不通，那还需要在大众点评上查其他的电话号。这说明同一个兴趣点可能出现在不同的来源中，而且内容和格式也有差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其他常见的</a:t>
            </a:r>
            <a:r>
              <a:rPr lang="en-US" altLang="zh-CN" dirty="0"/>
              <a:t>POI</a:t>
            </a:r>
            <a:r>
              <a:rPr lang="zh-CN" altLang="en-US" dirty="0"/>
              <a:t>数据来源还有很多，比如电子地图就包括</a:t>
            </a:r>
            <a:r>
              <a:rPr lang="en-US" altLang="zh-CN" dirty="0"/>
              <a:t>OpenStreetMap</a:t>
            </a:r>
            <a:r>
              <a:rPr lang="zh-CN" altLang="en-US" dirty="0"/>
              <a:t>，和</a:t>
            </a:r>
            <a:r>
              <a:rPr lang="en-US" altLang="zh-CN" dirty="0" err="1"/>
              <a:t>GeoNames</a:t>
            </a:r>
            <a:r>
              <a:rPr lang="zh-CN" altLang="en-US" dirty="0"/>
              <a:t>。基于电子地图的服务有外国的点评网站：</a:t>
            </a:r>
            <a:r>
              <a:rPr lang="en-US" altLang="zh-CN" dirty="0"/>
              <a:t>yelp</a:t>
            </a:r>
            <a:r>
              <a:rPr lang="zh-CN" altLang="en-US" dirty="0"/>
              <a:t>，</a:t>
            </a:r>
            <a:r>
              <a:rPr lang="en-US" altLang="zh-CN" dirty="0"/>
              <a:t>foursquare</a:t>
            </a:r>
            <a:r>
              <a:rPr lang="zh-CN" altLang="en-US" dirty="0"/>
              <a:t>等。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高质量且完整的</a:t>
            </a:r>
            <a:r>
              <a:rPr kumimoji="1" lang="en-US" altLang="zh-CN" sz="12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12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是提高导航系统、店铺选址、城市规划等服务质量的关键要素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然而，现有的兴趣点数据质量比较低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展示了高德地图和百度地图中搜索洗车店“洗易洗”后的结果：可以看出两家店在地图上的距离很远，存在一定的坐标偏差，所以导航的时候容易走错路。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展示了一个网站在</a:t>
            </a:r>
            <a:r>
              <a:rPr lang="en-US" altLang="zh-CN" dirty="0"/>
              <a:t>22</a:t>
            </a:r>
            <a:r>
              <a:rPr lang="zh-CN" altLang="en-US" dirty="0"/>
              <a:t>年的调查，他们核实了流行电子地图中和该市某机构数据库中</a:t>
            </a:r>
            <a:r>
              <a:rPr lang="en-US" altLang="zh-CN" dirty="0"/>
              <a:t>5000</a:t>
            </a:r>
            <a:r>
              <a:rPr lang="zh-CN" altLang="en-US" dirty="0"/>
              <a:t>个电动车充电站的位置，绿色图钉是核实正确的</a:t>
            </a:r>
            <a:r>
              <a:rPr lang="en-US" altLang="zh-CN" dirty="0"/>
              <a:t>POI</a:t>
            </a:r>
            <a:r>
              <a:rPr lang="zh-CN" altLang="en-US" dirty="0"/>
              <a:t>节点，红色的是过时了的</a:t>
            </a:r>
            <a:r>
              <a:rPr lang="en-US" altLang="zh-CN" dirty="0"/>
              <a:t>POI</a:t>
            </a:r>
            <a:r>
              <a:rPr lang="zh-CN" altLang="en-US" dirty="0"/>
              <a:t>节点。调查结果显示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该市公共数据库中有超过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14%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的位置不正确，而在流行地图中有超过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11%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的位置不正确。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从位置信息上可以看出不同来源的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数据存在一定的偏差，实际上从命名方式、地址格式、属性的类型和数量上，多源数据都存在一定的异构性。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202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为了得到完整，准确的兴趣点数据集，兴趣点数据集成技术逐渐得到关注。</a:t>
            </a:r>
            <a:endParaRPr lang="en-US" altLang="zh-CN" dirty="0"/>
          </a:p>
          <a:p>
            <a:r>
              <a:rPr lang="zh-CN" altLang="en-US" dirty="0"/>
              <a:t>数据集成指的是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为不同数据源中的异构数据提供</a:t>
            </a:r>
            <a:r>
              <a:rPr kumimoji="1" lang="zh-CN" altLang="en-US" sz="12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唯一的访问渠道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，从而实现信息共享，提升数据质量。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数据集成主要包含三个技术：实体解析，数据融合和数据清洗。首先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不同来源的兴趣点数据通过实习解析操作，找到不同来源但指向同一个现实世界中实体的兴趣点的关联关系。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然后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使用数据融合，将</a:t>
            </a:r>
            <a:r>
              <a:rPr lang="zh-CN" altLang="en-US" b="0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rPr>
              <a:t>已关联的不同来源的数据集成至统一的数据库中，解决数据集成过程中的冲突、数据不完整、错误或过时等情况。在实体解析和数据融合的过程中，</a:t>
            </a:r>
            <a:r>
              <a:rPr lang="zh-CN" altLang="en-US" b="1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rPr>
              <a:t>数据清洗</a:t>
            </a:r>
            <a:r>
              <a:rPr lang="zh-CN" altLang="en-US" b="0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rPr>
              <a:t>存在于数据集成的全过程，指的是</a:t>
            </a:r>
            <a:r>
              <a:rPr kumimoji="0" lang="zh-CN" altLang="en-US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Times New Roman" panose="02020603050405020304" pitchFamily="18" charset="0"/>
              </a:rPr>
              <a:t>检测并修复脏数据</a:t>
            </a:r>
            <a:r>
              <a:rPr kumimoji="0" lang="en-US" altLang="zh-CN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Times New Roman" panose="02020603050405020304" pitchFamily="18" charset="0"/>
              </a:rPr>
              <a:t>,</a:t>
            </a:r>
            <a:r>
              <a:rPr kumimoji="0" lang="zh-CN" altLang="en-US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Times New Roman" panose="02020603050405020304" pitchFamily="18" charset="0"/>
              </a:rPr>
              <a:t>以确保数据集成的有效性。</a:t>
            </a:r>
            <a:endParaRPr lang="en-US" altLang="zh-CN" b="0" dirty="0"/>
          </a:p>
          <a:p>
            <a:endParaRPr lang="en-US" altLang="zh-CN" dirty="0"/>
          </a:p>
          <a:p>
            <a:r>
              <a:rPr lang="zh-CN" altLang="en-US" dirty="0"/>
              <a:t>然而，现有的</a:t>
            </a:r>
            <a:r>
              <a:rPr lang="en-US" altLang="zh-CN" dirty="0"/>
              <a:t>POI</a:t>
            </a:r>
            <a:r>
              <a:rPr lang="zh-CN" altLang="en-US" dirty="0"/>
              <a:t>数据集成方法大多数还是属于劳动密集型任务，需要大量的人工，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93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兴趣点数集成中面临的主要挑战是数据异构性挑战。</a:t>
            </a:r>
            <a:endParaRPr lang="en-US" altLang="zh-CN" dirty="0"/>
          </a:p>
          <a:p>
            <a:r>
              <a:rPr lang="zh-CN" altLang="en-US" dirty="0"/>
              <a:t>例子：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南极皇宫酒店，在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2015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年注册。后来被另一家酒店收购，更新名字为“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Xenia Hotel”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，并且在屋顶花园开了一家餐厅。所以在两个数据集中，同一家店有两个名字，这就是数据过时了，没有即时更新导致的问题。</a:t>
            </a: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这时我们用数据集成方法，将新的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POI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表示与旧的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POI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表示进行匹配和集成，可以避免重复数据并更新过时的信息。但是由于数据的异构性，数据集成存在挑战</a:t>
            </a:r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比如这个例子中，匹配的属性是电话号码和地址。对于电话号码属性，两个电话号码的格式不同，比如有的有区号，有的没有加，以及数字之间的连接符要么是空格要么是短线。对于地址，两个地址的表示形式也不同，一个是结构化的街道、门牌、邮编分开写，一个是一整个不分开的地址。</a:t>
            </a:r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953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除了上面两点，兴趣点数据集成还面临诸多挑战，比如：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缺乏标准化：不同供应商提供的 </a:t>
            </a:r>
            <a:r>
              <a:rPr lang="en-US" altLang="zh-CN" dirty="0"/>
              <a:t>POI </a:t>
            </a:r>
            <a:r>
              <a:rPr lang="zh-CN" altLang="en-US" dirty="0"/>
              <a:t>数据集往往彼此不兼容，也没有统一的标识符来链接相同的信息。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兴趣点的固有模糊特性：不同来源的</a:t>
            </a:r>
            <a:r>
              <a:rPr lang="en-US" altLang="zh-CN" dirty="0"/>
              <a:t>POI</a:t>
            </a:r>
            <a:r>
              <a:rPr lang="zh-CN" altLang="en-US" dirty="0"/>
              <a:t>数据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存在</a:t>
            </a:r>
            <a:r>
              <a:rPr kumimoji="1" lang="zh-CN" altLang="en-US" sz="1200" b="0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坐标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误差、</a:t>
            </a:r>
            <a:r>
              <a:rPr kumimoji="1" lang="zh-CN" altLang="en-US" sz="1200" b="0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命名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方式不同、</a:t>
            </a:r>
            <a:r>
              <a:rPr kumimoji="1" lang="zh-CN" altLang="en-US" sz="1200" b="0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分类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模式不同、数据</a:t>
            </a:r>
            <a:r>
              <a:rPr kumimoji="1" lang="zh-CN" altLang="en-US" sz="1200" b="0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过时等问题。坐标误差指的是：由于</a:t>
            </a:r>
            <a:r>
              <a:rPr lang="en-US" altLang="zh-CN" dirty="0"/>
              <a:t>POI</a:t>
            </a:r>
            <a:r>
              <a:rPr lang="zh-CN" altLang="en-US" dirty="0"/>
              <a:t>被抽象为一个点来近似，即使形状被保存，也可能具有不同程度的偏差，所以仅仅凭借坐标或者形状很难确定是否是相同的实体。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</a:t>
            </a:r>
            <a:r>
              <a:rPr lang="zh-CN" altLang="en-US" dirty="0"/>
              <a:t>更新周期长：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大多数供应商每年更新一次</a:t>
            </a:r>
            <a:r>
              <a:rPr kumimoji="1"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数据，往往没有更新前后数据变化的跟踪记录，所以链接更新后的实体比较难。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4. </a:t>
            </a:r>
            <a:r>
              <a:rPr lang="zh-CN" altLang="en-US" dirty="0"/>
              <a:t>碎片化：指的是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每种类型的</a:t>
            </a:r>
            <a:r>
              <a:rPr kumimoji="1"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数据来源中只有兴趣点</a:t>
            </a:r>
            <a:r>
              <a:rPr kumimoji="1" lang="zh-CN" altLang="en-US" sz="1200" b="0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某些方面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的信息，没有一个统一且完整的兴趣点真集。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5. </a:t>
            </a:r>
            <a:r>
              <a:rPr lang="zh-CN" altLang="en-US" dirty="0"/>
              <a:t>独立存储</a:t>
            </a:r>
            <a:r>
              <a:rPr lang="en-US" altLang="zh-CN" dirty="0"/>
              <a:t>/</a:t>
            </a:r>
            <a:r>
              <a:rPr lang="zh-CN" altLang="en-US" dirty="0"/>
              <a:t>脱离上下文：因为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兴趣点之间的关系难以建模、表示和分析，所以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每个兴趣点</a:t>
            </a:r>
            <a:r>
              <a:rPr kumimoji="1" lang="zh-CN" altLang="en-US" sz="12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独立存储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，没有与其他兴趣点之间的连接。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这极大限制了对</a:t>
            </a:r>
            <a:r>
              <a:rPr kumimoji="1"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数据的分析。</a:t>
            </a:r>
            <a:endParaRPr kumimoji="1"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本文通过使用</a:t>
            </a:r>
            <a:r>
              <a:rPr lang="zh-CN" altLang="en-US" sz="12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链接数据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，很好地处理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POI 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固有的地理空间、主题和语义歧义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92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以往的研究往往是只关注</a:t>
            </a:r>
            <a:r>
              <a:rPr lang="en-US" altLang="zh-CN" dirty="0"/>
              <a:t>POI</a:t>
            </a:r>
            <a:r>
              <a:rPr lang="zh-CN" altLang="en-US" dirty="0"/>
              <a:t>实体解析、数据融合以及数据清洗的某一个方面。比如实体解析之前用基于规则的方法、众包的方法，最近开始使用基于机器学习和深度学习的方法。对于图数据则大多数使用</a:t>
            </a:r>
            <a:r>
              <a:rPr lang="en-US" altLang="zh-CN" dirty="0"/>
              <a:t>GNN</a:t>
            </a:r>
            <a:r>
              <a:rPr lang="zh-CN" altLang="en-US" dirty="0"/>
              <a:t>的方法。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可以说兴趣点数据集合整体上是一个资源密集型的过程，这个过程容易出错。由于没有专门的软件来应对前几页说过的特定挑战，本文的作者开发了开</a:t>
            </a:r>
            <a:r>
              <a:rPr lang="zh-CN" altLang="en-US" b="1" dirty="0"/>
              <a:t>源 </a:t>
            </a:r>
            <a:r>
              <a:rPr lang="en-US" altLang="zh-CN" b="1" dirty="0"/>
              <a:t>SLIPO </a:t>
            </a:r>
            <a:r>
              <a:rPr lang="zh-CN" altLang="en-US" b="1" dirty="0"/>
              <a:t>系统，利用链接数据来实现兴趣点数据集成的一整套流程。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691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转换 </a:t>
            </a:r>
            <a:r>
              <a:rPr lang="en-US" altLang="zh-CN" dirty="0"/>
              <a:t>Transformation 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将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POI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数据从不同的格式和来源转换为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RDF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三元组格式，实现从原始数据到本体类和属性的映射，最终使用统一的本体和标识符。</a:t>
            </a:r>
            <a:endParaRPr lang="en-US" altLang="zh-CN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链接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Interlinking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：根据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POI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数据的地理位置、名称、类型等属性，发现不同数据源之间的相似实体。</a:t>
            </a:r>
            <a:endParaRPr lang="en-US" altLang="zh-CN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富集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Enrichment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：从其他数据来源丰富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POI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的语义信息，例如从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latin typeface="-apple-system"/>
              </a:rPr>
              <a:t>DBPedia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链接到其他数据源或添加新的属性和标签</a:t>
            </a:r>
            <a:endParaRPr lang="en-US" altLang="zh-CN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融合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Fuse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：接收两个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POI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数据集以及它们之间的一组链接作为输入。输出是第三个合并数据集，其中包含链接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POI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的综合描述。</a:t>
            </a:r>
            <a:endParaRPr lang="en-US" altLang="zh-CN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增值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POI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分析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Value Added Analytics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：这时数据集成已经结束，软件可以提供大规模聚合分析、聚类、关联规则挖掘和预测分析等，比如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Areas of Interest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兴趣区域（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AOI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）提取。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43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本文为</a:t>
            </a:r>
            <a:r>
              <a:rPr lang="en-US" altLang="zh-CN" dirty="0"/>
              <a:t>POI </a:t>
            </a:r>
            <a:r>
              <a:rPr lang="zh-CN" altLang="en-US" dirty="0"/>
              <a:t>数据开发了一个</a:t>
            </a:r>
            <a:r>
              <a:rPr lang="zh-CN" altLang="en-US" b="1" dirty="0"/>
              <a:t>综合本体图</a:t>
            </a:r>
            <a:r>
              <a:rPr lang="zh-CN" altLang="en-US" dirty="0"/>
              <a:t>来建模和表示多方面的 </a:t>
            </a:r>
            <a:r>
              <a:rPr lang="en-US" altLang="zh-CN" dirty="0"/>
              <a:t>POI </a:t>
            </a:r>
            <a:r>
              <a:rPr lang="zh-CN" altLang="en-US" dirty="0"/>
              <a:t>属性，从而利用</a:t>
            </a:r>
            <a:r>
              <a:rPr lang="zh-CN" altLang="en-US" b="1" dirty="0"/>
              <a:t>关联数据技术</a:t>
            </a:r>
            <a:r>
              <a:rPr lang="zh-CN" altLang="en-US" dirty="0"/>
              <a:t>和工具进行 </a:t>
            </a:r>
            <a:r>
              <a:rPr lang="en-US" altLang="zh-CN" dirty="0"/>
              <a:t>POI </a:t>
            </a:r>
            <a:r>
              <a:rPr lang="zh-CN" altLang="en-US" dirty="0"/>
              <a:t>数据集成。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POI</a:t>
            </a:r>
            <a:r>
              <a:rPr lang="zh-CN" altLang="en-US" dirty="0"/>
              <a:t>数据建模的挑战：在于不同来源</a:t>
            </a:r>
            <a:r>
              <a:rPr lang="en-US" altLang="zh-CN" dirty="0"/>
              <a:t>POI</a:t>
            </a:r>
            <a:r>
              <a:rPr lang="zh-CN" altLang="en-US" dirty="0"/>
              <a:t>的的</a:t>
            </a:r>
            <a:r>
              <a:rPr lang="zh-CN" altLang="en-US" b="1" dirty="0"/>
              <a:t>高度异质性</a:t>
            </a:r>
            <a:r>
              <a:rPr lang="zh-CN" altLang="en-US" dirty="0"/>
              <a:t>，因为它们具有不同的范围、目标和目的。因此，他们从不同的角度和不同的细节层次对 POI 进行建模。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文中本体图的构建参考了</a:t>
            </a:r>
            <a:r>
              <a:rPr lang="en-US" altLang="zh-CN" dirty="0"/>
              <a:t>OSM</a:t>
            </a:r>
            <a:r>
              <a:rPr lang="zh-CN" altLang="en-US" dirty="0"/>
              <a:t>，</a:t>
            </a:r>
            <a:r>
              <a:rPr lang="en-US" altLang="zh-CN" dirty="0"/>
              <a:t>FOURSQUARE</a:t>
            </a:r>
            <a:r>
              <a:rPr lang="zh-CN" altLang="en-US" dirty="0"/>
              <a:t>和</a:t>
            </a:r>
            <a:r>
              <a:rPr lang="en-US" altLang="zh-CN" dirty="0"/>
              <a:t>google places</a:t>
            </a:r>
            <a:r>
              <a:rPr lang="zh-CN" altLang="en-US" dirty="0"/>
              <a:t>等多种数据表示模型，扩展了现有的 </a:t>
            </a:r>
            <a:r>
              <a:rPr lang="en-US" altLang="zh-CN" dirty="0"/>
              <a:t>POI </a:t>
            </a:r>
            <a:r>
              <a:rPr lang="zh-CN" altLang="en-US" dirty="0"/>
              <a:t>模型，并提供了一个统一且语义丰富的模型，用这个模型来组装和管理来自异构源的 </a:t>
            </a:r>
            <a:r>
              <a:rPr lang="en-US" altLang="zh-CN" dirty="0"/>
              <a:t>POI </a:t>
            </a:r>
            <a:r>
              <a:rPr lang="zh-CN" altLang="en-US" dirty="0"/>
              <a:t>数据。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1" dirty="0"/>
              <a:t>比如在本体图中，</a:t>
            </a:r>
            <a:r>
              <a:rPr lang="en-US" altLang="zh-CN" b="1" dirty="0"/>
              <a:t>POI</a:t>
            </a:r>
            <a:r>
              <a:rPr lang="zh-CN" altLang="en-US" b="1" dirty="0"/>
              <a:t>是主要类别，包含了名称，地址，经纬度等若干属性。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1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4048376" y="64134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838200" y="64134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2023/3/24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98FB3-4769-4915-9D28-DE67360673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23422"/>
            <a:ext cx="12192000" cy="22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4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397A1699-D4A6-41A2-B2A2-C882688D9AEA}"/>
              </a:ext>
            </a:extLst>
          </p:cNvPr>
          <p:cNvSpPr/>
          <p:nvPr userDrawn="1"/>
        </p:nvSpPr>
        <p:spPr>
          <a:xfrm>
            <a:off x="243601" y="173419"/>
            <a:ext cx="11718700" cy="740981"/>
          </a:xfrm>
          <a:prstGeom prst="roundRect">
            <a:avLst/>
          </a:prstGeom>
          <a:solidFill>
            <a:srgbClr val="6E8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9AC62-3A72-4F59-B75C-54ACA852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3"/>
            <a:ext cx="72347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F01A3D-2376-4DB9-A423-76AC14A92C57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1" r="68184" b="524"/>
          <a:stretch/>
        </p:blipFill>
        <p:spPr>
          <a:xfrm>
            <a:off x="11289945" y="233289"/>
            <a:ext cx="621240" cy="6212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E2AA12-7B0A-4D2B-99D2-4D05AA78D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10122886" cy="569912"/>
          </a:xfrm>
        </p:spPr>
        <p:txBody>
          <a:bodyPr>
            <a:norm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735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3"/>
            <a:ext cx="723472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1955092" y="1369609"/>
            <a:ext cx="8291568" cy="3363240"/>
            <a:chOff x="2412000" y="1481369"/>
            <a:chExt cx="4320000" cy="336324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6E83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12000" y="4196609"/>
              <a:ext cx="4320000" cy="648000"/>
            </a:xfrm>
            <a:prstGeom prst="rect">
              <a:avLst/>
            </a:prstGeom>
            <a:solidFill>
              <a:srgbClr val="6E8360"/>
            </a:solidFill>
            <a:ln w="28575">
              <a:solidFill>
                <a:srgbClr val="6E83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2799898" y="2400665"/>
              <a:ext cx="3549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48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THANK YOU</a:t>
              </a:r>
              <a:endParaRPr lang="zh-CN" altLang="en-US" sz="4800" b="1" dirty="0">
                <a:solidFill>
                  <a:srgbClr val="3857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21324" y="3849858"/>
              <a:ext cx="1800000" cy="0"/>
            </a:xfrm>
            <a:prstGeom prst="line">
              <a:avLst/>
            </a:prstGeom>
            <a:ln w="25400" cap="rnd">
              <a:solidFill>
                <a:srgbClr val="6E83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B5A49B-2EFC-4753-BAE9-83FACFB0599E}"/>
                </a:ext>
              </a:extLst>
            </p:cNvPr>
            <p:cNvSpPr txBox="1"/>
            <p:nvPr/>
          </p:nvSpPr>
          <p:spPr>
            <a:xfrm>
              <a:off x="2534575" y="4274536"/>
              <a:ext cx="4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211991 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丁婧伊</a:t>
              </a:r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93C4EC8-36C4-4D96-81D6-26218C8AFADA}"/>
              </a:ext>
            </a:extLst>
          </p:cNvPr>
          <p:cNvSpPr txBox="1">
            <a:spLocks/>
          </p:cNvSpPr>
          <p:nvPr userDrawn="1"/>
        </p:nvSpPr>
        <p:spPr>
          <a:xfrm>
            <a:off x="4048376" y="64134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6ECA61AC-27CF-4D2F-A631-B7DA39B0B93F}"/>
              </a:ext>
            </a:extLst>
          </p:cNvPr>
          <p:cNvSpPr txBox="1">
            <a:spLocks/>
          </p:cNvSpPr>
          <p:nvPr userDrawn="1"/>
        </p:nvSpPr>
        <p:spPr>
          <a:xfrm>
            <a:off x="838200" y="64134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2023/3/24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432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1288" y="3866330"/>
            <a:ext cx="3186947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9907" y="3866330"/>
            <a:ext cx="3101663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941161" y="3167419"/>
            <a:ext cx="163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2391438" y="3708165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2391438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1209907" y="469321"/>
            <a:ext cx="310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75247" y="1165515"/>
            <a:ext cx="3101663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27970" y="1165516"/>
            <a:ext cx="3101663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6919234" y="469321"/>
            <a:ext cx="251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7805947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08156" y="1164020"/>
            <a:ext cx="3105165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97953" y="4697007"/>
            <a:ext cx="1930400" cy="2476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5F20DE-A2C1-4384-8C30-55A1F848862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49" y="3708165"/>
            <a:ext cx="2234919" cy="53280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C038CD9-1C61-4D2A-A992-27184F4E945A}"/>
              </a:ext>
            </a:extLst>
          </p:cNvPr>
          <p:cNvSpPr/>
          <p:nvPr userDrawn="1"/>
        </p:nvSpPr>
        <p:spPr>
          <a:xfrm>
            <a:off x="243601" y="173419"/>
            <a:ext cx="11718700" cy="740981"/>
          </a:xfrm>
          <a:prstGeom prst="roundRect">
            <a:avLst/>
          </a:prstGeom>
          <a:solidFill>
            <a:srgbClr val="6E8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DBCC21-A946-42D1-8E49-C8601659AB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75" y="236129"/>
            <a:ext cx="8591550" cy="638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0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70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1" r:id="rId3"/>
    <p:sldLayoutId id="2147483666" r:id="rId4"/>
    <p:sldLayoutId id="2147483690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76C1C2A-D76E-40EE-A051-2672A22132EE}"/>
              </a:ext>
            </a:extLst>
          </p:cNvPr>
          <p:cNvSpPr txBox="1"/>
          <p:nvPr/>
        </p:nvSpPr>
        <p:spPr>
          <a:xfrm>
            <a:off x="1588491" y="2499003"/>
            <a:ext cx="9736802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 POI </a:t>
            </a: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rgbClr val="385723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integration </a:t>
            </a: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Linked Data</a:t>
            </a: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technologies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6BA263-45F7-4EF7-93FA-DCE1C83585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5" y="607866"/>
            <a:ext cx="2017186" cy="6411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293341B-0CDB-49FA-B5A7-B6D0A7FAE177}"/>
              </a:ext>
            </a:extLst>
          </p:cNvPr>
          <p:cNvSpPr txBox="1"/>
          <p:nvPr/>
        </p:nvSpPr>
        <p:spPr>
          <a:xfrm>
            <a:off x="1227599" y="4243641"/>
            <a:ext cx="97368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EDBT-2019</a:t>
            </a:r>
          </a:p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Spiros Athanasiou</a:t>
            </a:r>
            <a:r>
              <a:rPr lang="en-US" altLang="zh-CN" sz="2000" b="1" i="1" baseline="30000" dirty="0">
                <a:solidFill>
                  <a:srgbClr val="6B2D0B"/>
                </a:solidFill>
                <a:ea typeface="微软雅黑" panose="020B0503020204020204" pitchFamily="34" charset="-122"/>
              </a:rPr>
              <a:t>1</a:t>
            </a:r>
            <a:r>
              <a:rPr lang="en-US" altLang="zh-CN" sz="2000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, </a:t>
            </a:r>
            <a:r>
              <a:rPr lang="en-US" altLang="zh-CN" sz="2000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Giorgos</a:t>
            </a:r>
            <a:r>
              <a:rPr lang="en-US" altLang="zh-CN" sz="2000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 Giannopoulos</a:t>
            </a:r>
            <a:r>
              <a:rPr lang="en-US" altLang="zh-CN" sz="2000" b="1" i="1" baseline="30000" dirty="0">
                <a:solidFill>
                  <a:srgbClr val="6B2D0B"/>
                </a:solidFill>
                <a:ea typeface="微软雅黑" panose="020B0503020204020204" pitchFamily="34" charset="-122"/>
              </a:rPr>
              <a:t>1</a:t>
            </a:r>
            <a:r>
              <a:rPr lang="en-US" altLang="zh-CN" sz="2000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, Damien Graux</a:t>
            </a:r>
            <a:r>
              <a:rPr lang="en-US" altLang="zh-CN" sz="2000" b="1" i="1" baseline="30000" dirty="0">
                <a:solidFill>
                  <a:srgbClr val="6B2D0B"/>
                </a:solidFill>
                <a:ea typeface="微软雅黑" panose="020B0503020204020204" pitchFamily="34" charset="-122"/>
              </a:rPr>
              <a:t>2</a:t>
            </a:r>
            <a:r>
              <a:rPr lang="en-US" altLang="zh-CN" sz="2000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, et al.</a:t>
            </a:r>
          </a:p>
          <a:p>
            <a:pPr algn="ctr">
              <a:lnSpc>
                <a:spcPct val="130000"/>
              </a:lnSpc>
            </a:pPr>
            <a:endParaRPr lang="en-US" altLang="zh-CN" sz="2000" b="1" i="1" dirty="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i="1" baseline="30000" dirty="0">
                <a:solidFill>
                  <a:srgbClr val="6B2D0B"/>
                </a:solidFill>
                <a:ea typeface="微软雅黑" panose="020B0503020204020204" pitchFamily="34" charset="-122"/>
              </a:rPr>
              <a:t>1</a:t>
            </a:r>
            <a:r>
              <a:rPr lang="en-US" altLang="zh-CN" sz="2000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Information Management Systems Institute, Athena Research Center, Greece </a:t>
            </a:r>
          </a:p>
          <a:p>
            <a:pPr algn="ctr"/>
            <a:r>
              <a:rPr lang="en-US" altLang="zh-CN" sz="2000" b="1" i="1" baseline="30000" dirty="0">
                <a:solidFill>
                  <a:srgbClr val="6B2D0B"/>
                </a:solidFill>
                <a:ea typeface="微软雅黑" panose="020B0503020204020204" pitchFamily="34" charset="-122"/>
              </a:rPr>
              <a:t>2</a:t>
            </a:r>
            <a:r>
              <a:rPr lang="en-US" altLang="zh-CN" sz="2000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Enterprise Information Systems Department, Fraunhofer IAIS, Germany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BEA907-FE8A-13AF-28AB-6A91E9EC9F36}"/>
              </a:ext>
            </a:extLst>
          </p:cNvPr>
          <p:cNvSpPr txBox="1"/>
          <p:nvPr/>
        </p:nvSpPr>
        <p:spPr>
          <a:xfrm>
            <a:off x="3371328" y="3090446"/>
            <a:ext cx="2962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/ˌ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ɪntɪˈɡreɪʃ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(ə)n/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</a:p>
        </p:txBody>
      </p:sp>
    </p:spTree>
    <p:extLst>
      <p:ext uri="{BB962C8B-B14F-4D97-AF65-F5344CB8AC3E}">
        <p14:creationId xmlns:p14="http://schemas.microsoft.com/office/powerpoint/2010/main" val="20809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兴趣点数据集成生命周期</a:t>
            </a:r>
            <a:endParaRPr lang="en-US" altLang="zh-CN" dirty="0">
              <a:latin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5A2FA0-56BD-EF3B-2092-01135D2C18FA}"/>
              </a:ext>
            </a:extLst>
          </p:cNvPr>
          <p:cNvGrpSpPr/>
          <p:nvPr/>
        </p:nvGrpSpPr>
        <p:grpSpPr>
          <a:xfrm>
            <a:off x="545757" y="1398195"/>
            <a:ext cx="3040832" cy="4770208"/>
            <a:chOff x="6927335" y="1501947"/>
            <a:chExt cx="3040832" cy="477020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6D7989C-92EE-4028-87CA-573EFFED74CD}"/>
                </a:ext>
              </a:extLst>
            </p:cNvPr>
            <p:cNvGrpSpPr/>
            <p:nvPr/>
          </p:nvGrpSpPr>
          <p:grpSpPr>
            <a:xfrm>
              <a:off x="7030580" y="2568796"/>
              <a:ext cx="2834342" cy="2655903"/>
              <a:chOff x="1380141" y="2670042"/>
              <a:chExt cx="2834342" cy="265590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F5D5CEB-22D0-DA57-25D9-1A4338EE7EE1}"/>
                  </a:ext>
                </a:extLst>
              </p:cNvPr>
              <p:cNvSpPr/>
              <p:nvPr/>
            </p:nvSpPr>
            <p:spPr>
              <a:xfrm>
                <a:off x="1380141" y="2670042"/>
                <a:ext cx="2834342" cy="523220"/>
              </a:xfrm>
              <a:prstGeom prst="rect">
                <a:avLst/>
              </a:prstGeom>
              <a:solidFill>
                <a:srgbClr val="EB70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Interlinking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9BBD6FE-8597-CF53-1EAF-FB5CEFB1979C}"/>
                  </a:ext>
                </a:extLst>
              </p:cNvPr>
              <p:cNvSpPr/>
              <p:nvPr/>
            </p:nvSpPr>
            <p:spPr>
              <a:xfrm>
                <a:off x="1380141" y="3755269"/>
                <a:ext cx="2834342" cy="523220"/>
              </a:xfrm>
              <a:prstGeom prst="rect">
                <a:avLst/>
              </a:prstGeom>
              <a:solidFill>
                <a:srgbClr val="EB70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Enrichment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762BFCE-4107-6332-101D-16D873E1D465}"/>
                  </a:ext>
                </a:extLst>
              </p:cNvPr>
              <p:cNvSpPr/>
              <p:nvPr/>
            </p:nvSpPr>
            <p:spPr>
              <a:xfrm>
                <a:off x="1380141" y="4802725"/>
                <a:ext cx="2834342" cy="523220"/>
              </a:xfrm>
              <a:prstGeom prst="rect">
                <a:avLst/>
              </a:prstGeom>
              <a:solidFill>
                <a:srgbClr val="EB70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Fusion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</p:txBody>
          </p: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4B4DB6BD-1170-A542-AF1F-FCFDDBD5A55C}"/>
                  </a:ext>
                </a:extLst>
              </p:cNvPr>
              <p:cNvCxnSpPr>
                <a:stCxn id="7" idx="2"/>
                <a:endCxn id="8" idx="0"/>
              </p:cNvCxnSpPr>
              <p:nvPr/>
            </p:nvCxnSpPr>
            <p:spPr>
              <a:xfrm>
                <a:off x="2797312" y="3193262"/>
                <a:ext cx="0" cy="562007"/>
              </a:xfrm>
              <a:prstGeom prst="straightConnector1">
                <a:avLst/>
              </a:prstGeom>
              <a:ln w="38100">
                <a:solidFill>
                  <a:srgbClr val="3843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E47C9218-CF42-BC12-90CA-506102246F94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2797312" y="4278489"/>
                <a:ext cx="0" cy="524236"/>
              </a:xfrm>
              <a:prstGeom prst="straightConnector1">
                <a:avLst/>
              </a:prstGeom>
              <a:ln w="38100">
                <a:solidFill>
                  <a:srgbClr val="3843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01CFC8-F976-E678-3F6C-5D255BEBB5C4}"/>
                </a:ext>
              </a:extLst>
            </p:cNvPr>
            <p:cNvSpPr/>
            <p:nvPr/>
          </p:nvSpPr>
          <p:spPr>
            <a:xfrm>
              <a:off x="6927335" y="5748935"/>
              <a:ext cx="3040832" cy="523220"/>
            </a:xfrm>
            <a:prstGeom prst="rect">
              <a:avLst/>
            </a:prstGeom>
            <a:solidFill>
              <a:srgbClr val="EB705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Value Added Analytics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1FF48C6-B65A-B9C4-BEF1-4F3B2E5E44E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447751" y="5224699"/>
              <a:ext cx="0" cy="524236"/>
            </a:xfrm>
            <a:prstGeom prst="straightConnector1">
              <a:avLst/>
            </a:prstGeom>
            <a:ln w="38100">
              <a:solidFill>
                <a:srgbClr val="3843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E4C8087-B734-009A-DE3B-36BF0484A310}"/>
                </a:ext>
              </a:extLst>
            </p:cNvPr>
            <p:cNvSpPr/>
            <p:nvPr/>
          </p:nvSpPr>
          <p:spPr>
            <a:xfrm>
              <a:off x="7030580" y="1501947"/>
              <a:ext cx="2834342" cy="523220"/>
            </a:xfrm>
            <a:prstGeom prst="rect">
              <a:avLst/>
            </a:prstGeom>
            <a:solidFill>
              <a:srgbClr val="EB705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Transformation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83974A2D-03C7-F9A2-30B7-04A61BE03E3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8447751" y="2025167"/>
              <a:ext cx="0" cy="543629"/>
            </a:xfrm>
            <a:prstGeom prst="straightConnector1">
              <a:avLst/>
            </a:prstGeom>
            <a:ln w="38100">
              <a:solidFill>
                <a:srgbClr val="3843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23B8462-DD38-6B4F-D268-52D3E4534269}"/>
              </a:ext>
            </a:extLst>
          </p:cNvPr>
          <p:cNvGrpSpPr/>
          <p:nvPr/>
        </p:nvGrpSpPr>
        <p:grpSpPr>
          <a:xfrm>
            <a:off x="6350643" y="1553922"/>
            <a:ext cx="5702810" cy="4352871"/>
            <a:chOff x="10877761" y="1694068"/>
            <a:chExt cx="5702810" cy="435287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69214AE-39E2-05B1-3FF7-CF0C2FB7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7761" y="1694068"/>
              <a:ext cx="5251693" cy="4352871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03E4569-A424-BA05-77D1-146ABF265372}"/>
                </a:ext>
              </a:extLst>
            </p:cNvPr>
            <p:cNvSpPr txBox="1"/>
            <p:nvPr/>
          </p:nvSpPr>
          <p:spPr>
            <a:xfrm>
              <a:off x="11729948" y="2702736"/>
              <a:ext cx="1336795" cy="499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RDF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85E3B6F-C06E-EBAE-EEF3-1D8579B981CB}"/>
                </a:ext>
              </a:extLst>
            </p:cNvPr>
            <p:cNvSpPr txBox="1"/>
            <p:nvPr/>
          </p:nvSpPr>
          <p:spPr>
            <a:xfrm>
              <a:off x="14866569" y="2695728"/>
              <a:ext cx="1714002" cy="499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通用格式</a:t>
              </a:r>
              <a:endPara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A0F425C-752F-2186-13D8-DEF228864BEF}"/>
                </a:ext>
              </a:extLst>
            </p:cNvPr>
            <p:cNvSpPr/>
            <p:nvPr/>
          </p:nvSpPr>
          <p:spPr>
            <a:xfrm>
              <a:off x="13189454" y="2824581"/>
              <a:ext cx="1066800" cy="313266"/>
            </a:xfrm>
            <a:prstGeom prst="rect">
              <a:avLst/>
            </a:prstGeom>
            <a:noFill/>
            <a:ln>
              <a:solidFill>
                <a:srgbClr val="FD9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46976-D97B-E21C-A1F4-50ACB3F9FEF5}"/>
                </a:ext>
              </a:extLst>
            </p:cNvPr>
            <p:cNvSpPr/>
            <p:nvPr/>
          </p:nvSpPr>
          <p:spPr>
            <a:xfrm>
              <a:off x="13951454" y="3608403"/>
              <a:ext cx="719667" cy="308379"/>
            </a:xfrm>
            <a:prstGeom prst="rect">
              <a:avLst/>
            </a:prstGeom>
            <a:noFill/>
            <a:ln>
              <a:solidFill>
                <a:srgbClr val="FD9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390F332-0929-1AFE-4170-09D9D725820D}"/>
                </a:ext>
              </a:extLst>
            </p:cNvPr>
            <p:cNvSpPr/>
            <p:nvPr/>
          </p:nvSpPr>
          <p:spPr>
            <a:xfrm>
              <a:off x="12800874" y="5130897"/>
              <a:ext cx="719667" cy="313266"/>
            </a:xfrm>
            <a:prstGeom prst="rect">
              <a:avLst/>
            </a:prstGeom>
            <a:noFill/>
            <a:ln>
              <a:solidFill>
                <a:srgbClr val="FD9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B7012D5-053C-C1C7-0C7C-7A9085E59973}"/>
                </a:ext>
              </a:extLst>
            </p:cNvPr>
            <p:cNvSpPr/>
            <p:nvPr/>
          </p:nvSpPr>
          <p:spPr>
            <a:xfrm>
              <a:off x="11615541" y="3605959"/>
              <a:ext cx="719667" cy="313266"/>
            </a:xfrm>
            <a:prstGeom prst="rect">
              <a:avLst/>
            </a:prstGeom>
            <a:noFill/>
            <a:ln>
              <a:solidFill>
                <a:srgbClr val="FD9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41518A-B49E-EC17-8966-FC3A55325831}"/>
                </a:ext>
              </a:extLst>
            </p:cNvPr>
            <p:cNvSpPr/>
            <p:nvPr/>
          </p:nvSpPr>
          <p:spPr>
            <a:xfrm>
              <a:off x="15178016" y="3760149"/>
              <a:ext cx="800001" cy="1075270"/>
            </a:xfrm>
            <a:prstGeom prst="rect">
              <a:avLst/>
            </a:prstGeom>
            <a:noFill/>
            <a:ln>
              <a:solidFill>
                <a:srgbClr val="FD9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DF8D326-2692-359A-EE11-DEAD0697F81A}"/>
              </a:ext>
            </a:extLst>
          </p:cNvPr>
          <p:cNvSpPr txBox="1"/>
          <p:nvPr/>
        </p:nvSpPr>
        <p:spPr>
          <a:xfrm>
            <a:off x="4209355" y="1123327"/>
            <a:ext cx="2038043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 -&gt; RDF</a:t>
            </a: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65D891D3-1D07-97E1-C6D2-5102CCB21EE0}"/>
              </a:ext>
            </a:extLst>
          </p:cNvPr>
          <p:cNvSpPr/>
          <p:nvPr/>
        </p:nvSpPr>
        <p:spPr>
          <a:xfrm rot="884287">
            <a:off x="3513895" y="1695204"/>
            <a:ext cx="5230539" cy="598568"/>
          </a:xfrm>
          <a:custGeom>
            <a:avLst/>
            <a:gdLst>
              <a:gd name="connsiteX0" fmla="*/ 0 w 3311913"/>
              <a:gd name="connsiteY0" fmla="*/ 893585 h 893585"/>
              <a:gd name="connsiteX1" fmla="*/ 1761893 w 3311913"/>
              <a:gd name="connsiteY1" fmla="*/ 1487 h 893585"/>
              <a:gd name="connsiteX2" fmla="*/ 3311913 w 3311913"/>
              <a:gd name="connsiteY2" fmla="*/ 681712 h 8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1913" h="893585">
                <a:moveTo>
                  <a:pt x="0" y="893585"/>
                </a:moveTo>
                <a:cubicBezTo>
                  <a:pt x="604954" y="465192"/>
                  <a:pt x="1209908" y="36799"/>
                  <a:pt x="1761893" y="1487"/>
                </a:cubicBezTo>
                <a:cubicBezTo>
                  <a:pt x="2313878" y="-33825"/>
                  <a:pt x="2995962" y="570200"/>
                  <a:pt x="3311913" y="681712"/>
                </a:cubicBezTo>
              </a:path>
            </a:pathLst>
          </a:custGeom>
          <a:noFill/>
          <a:ln w="19050">
            <a:solidFill>
              <a:srgbClr val="2F559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A9A7C5D-2724-E610-A64A-755DBC7FAAC8}"/>
              </a:ext>
            </a:extLst>
          </p:cNvPr>
          <p:cNvSpPr/>
          <p:nvPr/>
        </p:nvSpPr>
        <p:spPr>
          <a:xfrm rot="544119">
            <a:off x="3470198" y="2745227"/>
            <a:ext cx="5994245" cy="463244"/>
          </a:xfrm>
          <a:custGeom>
            <a:avLst/>
            <a:gdLst>
              <a:gd name="connsiteX0" fmla="*/ 0 w 3311913"/>
              <a:gd name="connsiteY0" fmla="*/ 893585 h 893585"/>
              <a:gd name="connsiteX1" fmla="*/ 1761893 w 3311913"/>
              <a:gd name="connsiteY1" fmla="*/ 1487 h 893585"/>
              <a:gd name="connsiteX2" fmla="*/ 3311913 w 3311913"/>
              <a:gd name="connsiteY2" fmla="*/ 681712 h 8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1913" h="893585">
                <a:moveTo>
                  <a:pt x="0" y="893585"/>
                </a:moveTo>
                <a:cubicBezTo>
                  <a:pt x="604954" y="465192"/>
                  <a:pt x="1209908" y="36799"/>
                  <a:pt x="1761893" y="1487"/>
                </a:cubicBezTo>
                <a:cubicBezTo>
                  <a:pt x="2313878" y="-33825"/>
                  <a:pt x="2995962" y="570200"/>
                  <a:pt x="3311913" y="681712"/>
                </a:cubicBezTo>
              </a:path>
            </a:pathLst>
          </a:custGeom>
          <a:noFill/>
          <a:ln w="19050">
            <a:solidFill>
              <a:srgbClr val="2F559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A57CE86-4515-F23C-117C-07E5D245A4EC}"/>
              </a:ext>
            </a:extLst>
          </p:cNvPr>
          <p:cNvSpPr txBox="1"/>
          <p:nvPr/>
        </p:nvSpPr>
        <p:spPr>
          <a:xfrm>
            <a:off x="3884207" y="2195412"/>
            <a:ext cx="3006174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name, address, type</a:t>
            </a: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855104E-806E-D742-B8A3-52E13CC6D83C}"/>
              </a:ext>
            </a:extLst>
          </p:cNvPr>
          <p:cNvSpPr/>
          <p:nvPr/>
        </p:nvSpPr>
        <p:spPr>
          <a:xfrm rot="884287">
            <a:off x="3464595" y="3877090"/>
            <a:ext cx="5230539" cy="598568"/>
          </a:xfrm>
          <a:custGeom>
            <a:avLst/>
            <a:gdLst>
              <a:gd name="connsiteX0" fmla="*/ 0 w 3311913"/>
              <a:gd name="connsiteY0" fmla="*/ 893585 h 893585"/>
              <a:gd name="connsiteX1" fmla="*/ 1761893 w 3311913"/>
              <a:gd name="connsiteY1" fmla="*/ 1487 h 893585"/>
              <a:gd name="connsiteX2" fmla="*/ 3311913 w 3311913"/>
              <a:gd name="connsiteY2" fmla="*/ 681712 h 8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1913" h="893585">
                <a:moveTo>
                  <a:pt x="0" y="893585"/>
                </a:moveTo>
                <a:cubicBezTo>
                  <a:pt x="604954" y="465192"/>
                  <a:pt x="1209908" y="36799"/>
                  <a:pt x="1761893" y="1487"/>
                </a:cubicBezTo>
                <a:cubicBezTo>
                  <a:pt x="2313878" y="-33825"/>
                  <a:pt x="2995962" y="570200"/>
                  <a:pt x="3311913" y="681712"/>
                </a:cubicBezTo>
              </a:path>
            </a:pathLst>
          </a:custGeom>
          <a:noFill/>
          <a:ln w="19050">
            <a:solidFill>
              <a:srgbClr val="2F559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8E4178E-D6AE-3B3F-97A7-BE664BAC3605}"/>
              </a:ext>
            </a:extLst>
          </p:cNvPr>
          <p:cNvSpPr/>
          <p:nvPr/>
        </p:nvSpPr>
        <p:spPr>
          <a:xfrm rot="9675908">
            <a:off x="3374622" y="4186593"/>
            <a:ext cx="3933651" cy="561031"/>
          </a:xfrm>
          <a:custGeom>
            <a:avLst/>
            <a:gdLst>
              <a:gd name="connsiteX0" fmla="*/ 0 w 3311913"/>
              <a:gd name="connsiteY0" fmla="*/ 893585 h 893585"/>
              <a:gd name="connsiteX1" fmla="*/ 1761893 w 3311913"/>
              <a:gd name="connsiteY1" fmla="*/ 1487 h 893585"/>
              <a:gd name="connsiteX2" fmla="*/ 3311913 w 3311913"/>
              <a:gd name="connsiteY2" fmla="*/ 681712 h 8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1913" h="893585">
                <a:moveTo>
                  <a:pt x="0" y="893585"/>
                </a:moveTo>
                <a:cubicBezTo>
                  <a:pt x="604954" y="465192"/>
                  <a:pt x="1209908" y="36799"/>
                  <a:pt x="1761893" y="1487"/>
                </a:cubicBezTo>
                <a:cubicBezTo>
                  <a:pt x="2313878" y="-33825"/>
                  <a:pt x="2995962" y="570200"/>
                  <a:pt x="3311913" y="681712"/>
                </a:cubicBezTo>
              </a:path>
            </a:pathLst>
          </a:custGeom>
          <a:noFill/>
          <a:ln w="19050">
            <a:solidFill>
              <a:srgbClr val="2F559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AAB2E6D-06B3-6BA3-27B2-52D2A5925126}"/>
              </a:ext>
            </a:extLst>
          </p:cNvPr>
          <p:cNvSpPr txBox="1"/>
          <p:nvPr/>
        </p:nvSpPr>
        <p:spPr>
          <a:xfrm>
            <a:off x="3824400" y="3285049"/>
            <a:ext cx="1927894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外部</a:t>
            </a:r>
            <a:r>
              <a:rPr kumimoji="1" lang="en-US" altLang="zh-CN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RDF</a:t>
            </a:r>
            <a:r>
              <a:rPr kumimoji="1"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数据源</a:t>
            </a:r>
            <a:endParaRPr kumimoji="1" lang="en-US" altLang="zh-CN" b="1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B8A374E-7593-91C3-7575-854584B5DD07}"/>
              </a:ext>
            </a:extLst>
          </p:cNvPr>
          <p:cNvSpPr txBox="1"/>
          <p:nvPr/>
        </p:nvSpPr>
        <p:spPr>
          <a:xfrm>
            <a:off x="2136228" y="5101683"/>
            <a:ext cx="1477153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工具：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FAGI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9F3E06-D55F-00B0-71DC-3A592B8078F4}"/>
              </a:ext>
            </a:extLst>
          </p:cNvPr>
          <p:cNvSpPr txBox="1"/>
          <p:nvPr/>
        </p:nvSpPr>
        <p:spPr>
          <a:xfrm>
            <a:off x="4150865" y="4349162"/>
            <a:ext cx="1236429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解决冲突</a:t>
            </a:r>
            <a:endParaRPr kumimoji="1" lang="en-US" altLang="zh-CN" b="1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3E21810-AFEA-6682-487F-86B55DEB3F16}"/>
              </a:ext>
            </a:extLst>
          </p:cNvPr>
          <p:cNvSpPr txBox="1"/>
          <p:nvPr/>
        </p:nvSpPr>
        <p:spPr>
          <a:xfrm>
            <a:off x="2068819" y="1877483"/>
            <a:ext cx="2639831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工具：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TRIPLEGEO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C1B53E6-1075-C1FE-7101-046445273C76}"/>
              </a:ext>
            </a:extLst>
          </p:cNvPr>
          <p:cNvSpPr txBox="1"/>
          <p:nvPr/>
        </p:nvSpPr>
        <p:spPr>
          <a:xfrm>
            <a:off x="2130996" y="2991962"/>
            <a:ext cx="1693404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工具：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LIMES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997EC9F-A341-050E-DF63-889259305EE0}"/>
              </a:ext>
            </a:extLst>
          </p:cNvPr>
          <p:cNvSpPr txBox="1"/>
          <p:nvPr/>
        </p:nvSpPr>
        <p:spPr>
          <a:xfrm>
            <a:off x="2192037" y="4092952"/>
            <a:ext cx="1477153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工具：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DEER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984A206-95F2-53AD-B6DD-5667E717FDD8}"/>
              </a:ext>
            </a:extLst>
          </p:cNvPr>
          <p:cNvSpPr txBox="1"/>
          <p:nvPr/>
        </p:nvSpPr>
        <p:spPr>
          <a:xfrm>
            <a:off x="3708167" y="5534324"/>
            <a:ext cx="2694058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分析服务</a:t>
            </a:r>
            <a:endParaRPr kumimoji="1" lang="en-US" altLang="zh-CN" b="1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E1514B5E-1D27-A9BE-E21D-6909BB9CB511}"/>
              </a:ext>
            </a:extLst>
          </p:cNvPr>
          <p:cNvSpPr/>
          <p:nvPr/>
        </p:nvSpPr>
        <p:spPr>
          <a:xfrm rot="21379929">
            <a:off x="3590089" y="4961754"/>
            <a:ext cx="7419372" cy="1103882"/>
          </a:xfrm>
          <a:custGeom>
            <a:avLst/>
            <a:gdLst>
              <a:gd name="connsiteX0" fmla="*/ 0 w 7419372"/>
              <a:gd name="connsiteY0" fmla="*/ 1215342 h 1621887"/>
              <a:gd name="connsiteX1" fmla="*/ 4734046 w 7419372"/>
              <a:gd name="connsiteY1" fmla="*/ 1551007 h 1621887"/>
              <a:gd name="connsiteX2" fmla="*/ 7419372 w 7419372"/>
              <a:gd name="connsiteY2" fmla="*/ 0 h 162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9372" h="1621887">
                <a:moveTo>
                  <a:pt x="0" y="1215342"/>
                </a:moveTo>
                <a:cubicBezTo>
                  <a:pt x="1748742" y="1484453"/>
                  <a:pt x="3497484" y="1753564"/>
                  <a:pt x="4734046" y="1551007"/>
                </a:cubicBezTo>
                <a:cubicBezTo>
                  <a:pt x="5970608" y="1348450"/>
                  <a:pt x="6979534" y="264288"/>
                  <a:pt x="7419372" y="0"/>
                </a:cubicBezTo>
              </a:path>
            </a:pathLst>
          </a:custGeom>
          <a:noFill/>
          <a:ln w="19050">
            <a:solidFill>
              <a:srgbClr val="2F559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90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兴趣点数据模型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/>
              <a:t>–</a:t>
            </a: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本体图</a:t>
            </a:r>
          </a:p>
        </p:txBody>
      </p:sp>
      <p:sp>
        <p:nvSpPr>
          <p:cNvPr id="61" name="TextBox 25">
            <a:extLst>
              <a:ext uri="{FF2B5EF4-FFF2-40B4-BE49-F238E27FC236}">
                <a16:creationId xmlns:a16="http://schemas.microsoft.com/office/drawing/2014/main" id="{ADDAC8CF-E91D-4186-8488-BA62F6D765B3}"/>
              </a:ext>
            </a:extLst>
          </p:cNvPr>
          <p:cNvSpPr txBox="1"/>
          <p:nvPr/>
        </p:nvSpPr>
        <p:spPr>
          <a:xfrm>
            <a:off x="1414860" y="4997471"/>
            <a:ext cx="273366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通过一个</a:t>
            </a:r>
            <a:r>
              <a:rPr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统一的，语义丰富的模型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来组合和管理来自不同来源的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BB312B2-9136-D942-A6FB-52A81F043285}"/>
              </a:ext>
            </a:extLst>
          </p:cNvPr>
          <p:cNvGrpSpPr/>
          <p:nvPr/>
        </p:nvGrpSpPr>
        <p:grpSpPr>
          <a:xfrm>
            <a:off x="1193277" y="1694246"/>
            <a:ext cx="3208895" cy="2262332"/>
            <a:chOff x="8046720" y="4595667"/>
            <a:chExt cx="3176112" cy="2262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F2E2DCC-D5FE-D422-2A5D-5BEC306C9824}"/>
                </a:ext>
              </a:extLst>
            </p:cNvPr>
            <p:cNvSpPr txBox="1"/>
            <p:nvPr/>
          </p:nvSpPr>
          <p:spPr>
            <a:xfrm>
              <a:off x="9764860" y="5646671"/>
              <a:ext cx="1152495" cy="385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Wikimapia</a:t>
              </a:r>
              <a:endPara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12C750B-59C7-D6D9-1C1E-2C8BEF43BC53}"/>
                </a:ext>
              </a:extLst>
            </p:cNvPr>
            <p:cNvGrpSpPr/>
            <p:nvPr/>
          </p:nvGrpSpPr>
          <p:grpSpPr>
            <a:xfrm>
              <a:off x="8046720" y="4595667"/>
              <a:ext cx="3176112" cy="2262332"/>
              <a:chOff x="8046720" y="4595667"/>
              <a:chExt cx="3176112" cy="2262332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F594E90-DEDC-5C48-E3A3-DC1C7F7C19CD}"/>
                  </a:ext>
                </a:extLst>
              </p:cNvPr>
              <p:cNvSpPr txBox="1"/>
              <p:nvPr/>
            </p:nvSpPr>
            <p:spPr>
              <a:xfrm>
                <a:off x="8059972" y="5650899"/>
                <a:ext cx="2038051" cy="377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OpenStreetMap</a:t>
                </a:r>
              </a:p>
            </p:txBody>
          </p:sp>
          <p:pic>
            <p:nvPicPr>
              <p:cNvPr id="8194" name="Picture 2">
                <a:extLst>
                  <a:ext uri="{FF2B5EF4-FFF2-40B4-BE49-F238E27FC236}">
                    <a16:creationId xmlns:a16="http://schemas.microsoft.com/office/drawing/2014/main" id="{67E53C4F-43F3-227E-E8E7-63598F65D7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9589" y="5034111"/>
                <a:ext cx="589637" cy="589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96" name="Picture 4">
                <a:extLst>
                  <a:ext uri="{FF2B5EF4-FFF2-40B4-BE49-F238E27FC236}">
                    <a16:creationId xmlns:a16="http://schemas.microsoft.com/office/drawing/2014/main" id="{8F892247-6D94-33BC-147A-50933DB82E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0205" y="5029118"/>
                <a:ext cx="728269" cy="7282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D137A5B-0A2F-4199-8218-E7C19D8F3E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4921" y="6083024"/>
                <a:ext cx="987969" cy="592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1A98825-3140-1D2D-A1BC-0183ECE087A1}"/>
                  </a:ext>
                </a:extLst>
              </p:cNvPr>
              <p:cNvSpPr txBox="1"/>
              <p:nvPr/>
            </p:nvSpPr>
            <p:spPr>
              <a:xfrm>
                <a:off x="9618909" y="6379257"/>
                <a:ext cx="1603923" cy="377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Google Places</a:t>
                </a:r>
              </a:p>
            </p:txBody>
          </p:sp>
          <p:pic>
            <p:nvPicPr>
              <p:cNvPr id="8198" name="Picture 6">
                <a:extLst>
                  <a:ext uri="{FF2B5EF4-FFF2-40B4-BE49-F238E27FC236}">
                    <a16:creationId xmlns:a16="http://schemas.microsoft.com/office/drawing/2014/main" id="{461D01CE-A84A-13A2-DB77-9E53E58C4C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4762" y="6133711"/>
                <a:ext cx="1152495" cy="389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21E78D3-DEC0-80A7-FF70-C9AA12AD0E34}"/>
                  </a:ext>
                </a:extLst>
              </p:cNvPr>
              <p:cNvSpPr/>
              <p:nvPr/>
            </p:nvSpPr>
            <p:spPr>
              <a:xfrm>
                <a:off x="8046721" y="4914084"/>
                <a:ext cx="2974328" cy="194391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AE20FD9B-D0F0-7E0F-2946-214B19E3E1EA}"/>
                  </a:ext>
                </a:extLst>
              </p:cNvPr>
              <p:cNvSpPr/>
              <p:nvPr/>
            </p:nvSpPr>
            <p:spPr>
              <a:xfrm>
                <a:off x="8046720" y="4595667"/>
                <a:ext cx="2974328" cy="318418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POI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数据表示</a:t>
                </a:r>
              </a:p>
            </p:txBody>
          </p:sp>
        </p:grp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84B305B-DBE7-AB9F-DB79-BE03D9FEE007}"/>
              </a:ext>
            </a:extLst>
          </p:cNvPr>
          <p:cNvCxnSpPr>
            <a:cxnSpLocks/>
            <a:stCxn id="42" idx="2"/>
            <a:endCxn id="69" idx="0"/>
          </p:cNvCxnSpPr>
          <p:nvPr/>
        </p:nvCxnSpPr>
        <p:spPr>
          <a:xfrm flipH="1">
            <a:off x="2695791" y="3956578"/>
            <a:ext cx="1" cy="613090"/>
          </a:xfrm>
          <a:prstGeom prst="straightConnector1">
            <a:avLst/>
          </a:prstGeom>
          <a:ln w="38100">
            <a:solidFill>
              <a:srgbClr val="3843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1FAD955E-A7F4-4106-C128-23604AD321D9}"/>
              </a:ext>
            </a:extLst>
          </p:cNvPr>
          <p:cNvSpPr/>
          <p:nvPr/>
        </p:nvSpPr>
        <p:spPr>
          <a:xfrm>
            <a:off x="1193277" y="4890121"/>
            <a:ext cx="3005028" cy="1063257"/>
          </a:xfrm>
          <a:prstGeom prst="rect">
            <a:avLst/>
          </a:prstGeom>
          <a:noFill/>
          <a:ln w="19050">
            <a:solidFill>
              <a:srgbClr val="024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B590A8FE-567A-2F76-3305-5BDD91FA0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709" y="1140139"/>
            <a:ext cx="6013120" cy="5430216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DE351F32-8313-ED30-8ECC-2FE8A0F6442F}"/>
              </a:ext>
            </a:extLst>
          </p:cNvPr>
          <p:cNvSpPr/>
          <p:nvPr/>
        </p:nvSpPr>
        <p:spPr>
          <a:xfrm>
            <a:off x="1193277" y="4569668"/>
            <a:ext cx="3005028" cy="318418"/>
          </a:xfrm>
          <a:prstGeom prst="rect">
            <a:avLst/>
          </a:prstGeom>
          <a:noFill/>
          <a:ln w="19050">
            <a:solidFill>
              <a:srgbClr val="024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ontology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06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Transformation</a:t>
            </a:r>
            <a:endParaRPr lang="zh-CN" altLang="en-US" dirty="0"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E11C2-F0B6-218E-1760-4990CA282542}"/>
              </a:ext>
            </a:extLst>
          </p:cNvPr>
          <p:cNvSpPr txBox="1"/>
          <p:nvPr/>
        </p:nvSpPr>
        <p:spPr>
          <a:xfrm>
            <a:off x="291114" y="1069667"/>
            <a:ext cx="3518886" cy="4996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工具包：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TRIPLEGEO</a:t>
            </a:r>
            <a:r>
              <a:rPr kumimoji="1"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0F823C-7377-E639-A329-D0CBD45D0C52}"/>
              </a:ext>
            </a:extLst>
          </p:cNvPr>
          <p:cNvGrpSpPr/>
          <p:nvPr/>
        </p:nvGrpSpPr>
        <p:grpSpPr>
          <a:xfrm>
            <a:off x="5880472" y="1810332"/>
            <a:ext cx="5709638" cy="1541324"/>
            <a:chOff x="10877761" y="1694069"/>
            <a:chExt cx="5709638" cy="154132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6DD4252-B52F-8649-7F84-3CBAF9729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349"/>
            <a:stretch/>
          </p:blipFill>
          <p:spPr>
            <a:xfrm>
              <a:off x="10877761" y="1694069"/>
              <a:ext cx="5251693" cy="150829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69038E-C911-6D65-514B-E2A3DC04DD38}"/>
                </a:ext>
              </a:extLst>
            </p:cNvPr>
            <p:cNvSpPr txBox="1"/>
            <p:nvPr/>
          </p:nvSpPr>
          <p:spPr>
            <a:xfrm>
              <a:off x="11719113" y="2735769"/>
              <a:ext cx="1336795" cy="499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RDF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B410EC0-41A2-91E5-71A7-752395011F1F}"/>
                </a:ext>
              </a:extLst>
            </p:cNvPr>
            <p:cNvSpPr txBox="1"/>
            <p:nvPr/>
          </p:nvSpPr>
          <p:spPr>
            <a:xfrm>
              <a:off x="14873397" y="2714852"/>
              <a:ext cx="1714002" cy="499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通用格式</a:t>
              </a:r>
              <a:endPara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A0E76BB-7312-B40A-2202-424DFB4D3D92}"/>
              </a:ext>
            </a:extLst>
          </p:cNvPr>
          <p:cNvSpPr txBox="1"/>
          <p:nvPr/>
        </p:nvSpPr>
        <p:spPr>
          <a:xfrm>
            <a:off x="6021548" y="4981375"/>
            <a:ext cx="2147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ESRI shapeles、GML、KML、XML、CSV、JSON</a:t>
            </a:r>
          </a:p>
        </p:txBody>
      </p:sp>
      <p:sp>
        <p:nvSpPr>
          <p:cNvPr id="22" name="页脚占位符 2">
            <a:extLst>
              <a:ext uri="{FF2B5EF4-FFF2-40B4-BE49-F238E27FC236}">
                <a16:creationId xmlns:a16="http://schemas.microsoft.com/office/drawing/2014/main" id="{0E2CA0C9-B8E1-DC03-133E-DEBC894D7300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[1]  K.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Patroumpas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, M.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Alexakis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, G. Giannopoulos, and S.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Athanasiou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.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TripleGeo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: an ETL Tool for Transforming Geospatial Data into RDF Triples. In EDBT/ICDT Workshops, pages 275–278, 2014.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1E1F267E-F9A6-75DF-7CB3-BCA2051C1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1159"/>
              </p:ext>
            </p:extLst>
          </p:nvPr>
        </p:nvGraphicFramePr>
        <p:xfrm>
          <a:off x="5571896" y="4157270"/>
          <a:ext cx="2226940" cy="75804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24566">
                  <a:extLst>
                    <a:ext uri="{9D8B030D-6E8A-4147-A177-3AD203B41FA5}">
                      <a16:colId xmlns:a16="http://schemas.microsoft.com/office/drawing/2014/main" val="1951319910"/>
                    </a:ext>
                  </a:extLst>
                </a:gridCol>
                <a:gridCol w="436880">
                  <a:extLst>
                    <a:ext uri="{9D8B030D-6E8A-4147-A177-3AD203B41FA5}">
                      <a16:colId xmlns:a16="http://schemas.microsoft.com/office/drawing/2014/main" val="1677384739"/>
                    </a:ext>
                  </a:extLst>
                </a:gridCol>
                <a:gridCol w="497647">
                  <a:extLst>
                    <a:ext uri="{9D8B030D-6E8A-4147-A177-3AD203B41FA5}">
                      <a16:colId xmlns:a16="http://schemas.microsoft.com/office/drawing/2014/main" val="3183719061"/>
                    </a:ext>
                  </a:extLst>
                </a:gridCol>
                <a:gridCol w="414644">
                  <a:extLst>
                    <a:ext uri="{9D8B030D-6E8A-4147-A177-3AD203B41FA5}">
                      <a16:colId xmlns:a16="http://schemas.microsoft.com/office/drawing/2014/main" val="3670566612"/>
                    </a:ext>
                  </a:extLst>
                </a:gridCol>
                <a:gridCol w="453203">
                  <a:extLst>
                    <a:ext uri="{9D8B030D-6E8A-4147-A177-3AD203B41FA5}">
                      <a16:colId xmlns:a16="http://schemas.microsoft.com/office/drawing/2014/main" val="2443542848"/>
                    </a:ext>
                  </a:extLst>
                </a:gridCol>
              </a:tblGrid>
              <a:tr h="1975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名称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经度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纬度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/>
                        <a:t>地址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类型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extLst>
                  <a:ext uri="{0D108BD9-81ED-4DB2-BD59-A6C34878D82A}">
                    <a16:rowId xmlns:a16="http://schemas.microsoft.com/office/drawing/2014/main" val="1480697369"/>
                  </a:ext>
                </a:extLst>
              </a:tr>
              <a:tr h="1759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1532414040"/>
                  </a:ext>
                </a:extLst>
              </a:tr>
              <a:tr h="1759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813029164"/>
                  </a:ext>
                </a:extLst>
              </a:tr>
              <a:tr h="1759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4103533287"/>
                  </a:ext>
                </a:extLst>
              </a:tr>
            </a:tbl>
          </a:graphicData>
        </a:graphic>
      </p:graphicFrame>
      <p:grpSp>
        <p:nvGrpSpPr>
          <p:cNvPr id="79" name="组合 78">
            <a:extLst>
              <a:ext uri="{FF2B5EF4-FFF2-40B4-BE49-F238E27FC236}">
                <a16:creationId xmlns:a16="http://schemas.microsoft.com/office/drawing/2014/main" id="{2CDC5C09-90BA-72A9-18A5-76FBC4755EC3}"/>
              </a:ext>
            </a:extLst>
          </p:cNvPr>
          <p:cNvGrpSpPr/>
          <p:nvPr/>
        </p:nvGrpSpPr>
        <p:grpSpPr>
          <a:xfrm>
            <a:off x="9631178" y="3979961"/>
            <a:ext cx="1666508" cy="895151"/>
            <a:chOff x="4026615" y="2044245"/>
            <a:chExt cx="1666508" cy="89515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CBE24F4-E0BB-B005-A669-35BC9589F421}"/>
                </a:ext>
              </a:extLst>
            </p:cNvPr>
            <p:cNvSpPr/>
            <p:nvPr/>
          </p:nvSpPr>
          <p:spPr>
            <a:xfrm>
              <a:off x="5352413" y="2504509"/>
              <a:ext cx="340710" cy="3407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EBE25EB-4CCC-B161-BA08-80B4FD8EA609}"/>
                </a:ext>
              </a:extLst>
            </p:cNvPr>
            <p:cNvSpPr/>
            <p:nvPr/>
          </p:nvSpPr>
          <p:spPr>
            <a:xfrm>
              <a:off x="4663088" y="2600575"/>
              <a:ext cx="340710" cy="3388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99BFACF-580D-7F3A-09E4-75CA94D95DE9}"/>
                </a:ext>
              </a:extLst>
            </p:cNvPr>
            <p:cNvSpPr/>
            <p:nvPr/>
          </p:nvSpPr>
          <p:spPr>
            <a:xfrm>
              <a:off x="4026615" y="2527465"/>
              <a:ext cx="338613" cy="3386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D55A7BE-AA2D-8A56-D1E9-CAF7170E64FA}"/>
                </a:ext>
              </a:extLst>
            </p:cNvPr>
            <p:cNvSpPr/>
            <p:nvPr/>
          </p:nvSpPr>
          <p:spPr>
            <a:xfrm>
              <a:off x="4663088" y="2044245"/>
              <a:ext cx="338821" cy="3388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651FAA7-3A28-F2D5-6C00-72B5228FFA1C}"/>
                </a:ext>
              </a:extLst>
            </p:cNvPr>
            <p:cNvCxnSpPr>
              <a:cxnSpLocks/>
              <a:stCxn id="26" idx="0"/>
              <a:endCxn id="28" idx="4"/>
            </p:cNvCxnSpPr>
            <p:nvPr/>
          </p:nvCxnSpPr>
          <p:spPr>
            <a:xfrm flipH="1" flipV="1">
              <a:off x="4832499" y="2383066"/>
              <a:ext cx="944" cy="217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0AD8ED5-754C-95FB-E6BF-2E9E84C81C1C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 flipV="1">
              <a:off x="5003798" y="2674864"/>
              <a:ext cx="348615" cy="9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13FEC2A-9267-1CEC-A113-6E2DCFF76D14}"/>
                </a:ext>
              </a:extLst>
            </p:cNvPr>
            <p:cNvCxnSpPr>
              <a:cxnSpLocks/>
              <a:stCxn id="26" idx="2"/>
              <a:endCxn id="27" idx="6"/>
            </p:cNvCxnSpPr>
            <p:nvPr/>
          </p:nvCxnSpPr>
          <p:spPr>
            <a:xfrm flipH="1" flipV="1">
              <a:off x="4365228" y="2696772"/>
              <a:ext cx="297860" cy="7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007C7C7-F5BA-E3CC-424D-240CA52013B9}"/>
              </a:ext>
            </a:extLst>
          </p:cNvPr>
          <p:cNvCxnSpPr>
            <a:cxnSpLocks/>
          </p:cNvCxnSpPr>
          <p:nvPr/>
        </p:nvCxnSpPr>
        <p:spPr>
          <a:xfrm>
            <a:off x="7943017" y="4558281"/>
            <a:ext cx="1337330" cy="0"/>
          </a:xfrm>
          <a:prstGeom prst="straightConnector1">
            <a:avLst/>
          </a:prstGeom>
          <a:ln w="38100">
            <a:solidFill>
              <a:srgbClr val="38433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ADE8ECBE-7ADA-A975-6B62-FB0FCF36BB06}"/>
              </a:ext>
            </a:extLst>
          </p:cNvPr>
          <p:cNvSpPr txBox="1"/>
          <p:nvPr/>
        </p:nvSpPr>
        <p:spPr>
          <a:xfrm>
            <a:off x="9848084" y="5061982"/>
            <a:ext cx="1177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RDF</a:t>
            </a:r>
            <a:r>
              <a:rPr lang="zh-CN" altLang="en-US" sz="1400" b="1" dirty="0"/>
              <a:t>三元组</a:t>
            </a:r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FE65C43F-4A8C-4AAC-1C52-82B09E37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0" y="4996066"/>
            <a:ext cx="513778" cy="50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78D2C10-887D-6326-7CE4-1398168EE318}"/>
              </a:ext>
            </a:extLst>
          </p:cNvPr>
          <p:cNvSpPr/>
          <p:nvPr/>
        </p:nvSpPr>
        <p:spPr>
          <a:xfrm>
            <a:off x="5507770" y="1767808"/>
            <a:ext cx="5926093" cy="1951965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8AD64F5-5E36-BBCB-0320-07BC08EB1739}"/>
              </a:ext>
            </a:extLst>
          </p:cNvPr>
          <p:cNvSpPr txBox="1"/>
          <p:nvPr/>
        </p:nvSpPr>
        <p:spPr>
          <a:xfrm>
            <a:off x="758137" y="1653584"/>
            <a:ext cx="4888699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kumimoji="1"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多种数据格式</a:t>
            </a:r>
            <a:endParaRPr kumimoji="1" lang="en-US" altLang="zh-CN" b="1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支持多种几何空间（点，线，多边形等）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用户定义的映射规则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支持多种分类方案（多层分类）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 URI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作为唯一标识符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反向转换（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RDF-&gt;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原始格式）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可扩展性高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9C9A84A-5A33-B503-BC69-192DDB7BFC8D}"/>
              </a:ext>
            </a:extLst>
          </p:cNvPr>
          <p:cNvSpPr/>
          <p:nvPr/>
        </p:nvSpPr>
        <p:spPr>
          <a:xfrm>
            <a:off x="6495150" y="3288032"/>
            <a:ext cx="1986803" cy="4121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ea typeface="微软雅黑" panose="020B0503020204020204" pitchFamily="34" charset="-122"/>
              </a:rPr>
              <a:t>POI</a:t>
            </a:r>
            <a:r>
              <a:rPr lang="zh-CN" altLang="en-US" sz="1400" b="1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ea typeface="微软雅黑" panose="020B0503020204020204" pitchFamily="34" charset="-122"/>
              </a:rPr>
              <a:t>ontology </a:t>
            </a:r>
            <a:r>
              <a:rPr lang="zh-CN" altLang="en-US" sz="1400" b="1" dirty="0">
                <a:solidFill>
                  <a:schemeClr val="tx1"/>
                </a:solidFill>
                <a:ea typeface="微软雅黑" panose="020B0503020204020204" pitchFamily="34" charset="-122"/>
              </a:rPr>
              <a:t>格式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EB8A33B3-91F6-0763-42EA-545EB9FE292A}"/>
              </a:ext>
            </a:extLst>
          </p:cNvPr>
          <p:cNvSpPr txBox="1"/>
          <p:nvPr/>
        </p:nvSpPr>
        <p:spPr>
          <a:xfrm>
            <a:off x="5880472" y="5544927"/>
            <a:ext cx="164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740 </a:t>
            </a:r>
            <a:r>
              <a:rPr lang="zh-CN" altLang="en-US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万个 </a:t>
            </a:r>
            <a:r>
              <a:rPr lang="en-US" altLang="zh-CN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 </a:t>
            </a:r>
            <a:endParaRPr lang="zh-CN" altLang="en-US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1B99A50-476C-012F-D73B-2CB1BE476378}"/>
              </a:ext>
            </a:extLst>
          </p:cNvPr>
          <p:cNvSpPr txBox="1"/>
          <p:nvPr/>
        </p:nvSpPr>
        <p:spPr>
          <a:xfrm>
            <a:off x="8186494" y="4123500"/>
            <a:ext cx="164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3min</a:t>
            </a:r>
            <a:endParaRPr lang="zh-CN" altLang="en-US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A030DED-D131-72B4-6EE8-E5D228A8D1A1}"/>
              </a:ext>
            </a:extLst>
          </p:cNvPr>
          <p:cNvSpPr txBox="1"/>
          <p:nvPr/>
        </p:nvSpPr>
        <p:spPr>
          <a:xfrm>
            <a:off x="9280347" y="5540519"/>
            <a:ext cx="2408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715000</a:t>
            </a:r>
            <a:r>
              <a:rPr lang="zh-CN" altLang="en-US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RDF</a:t>
            </a:r>
            <a:r>
              <a:rPr lang="zh-CN" altLang="en-US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三元组</a:t>
            </a:r>
          </a:p>
        </p:txBody>
      </p:sp>
    </p:spTree>
    <p:extLst>
      <p:ext uri="{BB962C8B-B14F-4D97-AF65-F5344CB8AC3E}">
        <p14:creationId xmlns:p14="http://schemas.microsoft.com/office/powerpoint/2010/main" val="188813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Interlinking</a:t>
            </a:r>
            <a:endParaRPr lang="zh-CN" altLang="en-US" dirty="0"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DFFEDC-741A-7CEA-08AB-B5B19C59FB7E}"/>
              </a:ext>
            </a:extLst>
          </p:cNvPr>
          <p:cNvSpPr txBox="1"/>
          <p:nvPr/>
        </p:nvSpPr>
        <p:spPr>
          <a:xfrm>
            <a:off x="389022" y="1059507"/>
            <a:ext cx="10714407" cy="4996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工具：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LIMES</a:t>
            </a:r>
            <a:r>
              <a:rPr kumimoji="1"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[1,2]</a:t>
            </a:r>
            <a:r>
              <a:rPr kumimoji="1" lang="zh-CN" altLang="en-US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一个基于度量空间的实体匹配发现框架，适用于大规模数据链接发现。</a:t>
            </a:r>
            <a:endParaRPr kumimoji="1" lang="en-US" altLang="zh-CN" sz="2000" b="1" baseline="30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624B6C-9A97-3807-219D-25E24B09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284" y="1779353"/>
            <a:ext cx="3323878" cy="27470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5C314A7-D985-E8F2-1AB4-08C8D236DA45}"/>
              </a:ext>
            </a:extLst>
          </p:cNvPr>
          <p:cNvSpPr/>
          <p:nvPr/>
        </p:nvSpPr>
        <p:spPr>
          <a:xfrm>
            <a:off x="10031284" y="2811682"/>
            <a:ext cx="484258" cy="505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73650D2D-1243-D677-F9E7-C1275C16DDE6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[1] https://github.com/dice- group/LIMES, Link Discovery Framework for Metric Spaces</a:t>
            </a:r>
          </a:p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[2] https://dice-research.org/LIMES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8ACEC0-9EF5-13FC-AF93-73B7CE41BE1A}"/>
              </a:ext>
            </a:extLst>
          </p:cNvPr>
          <p:cNvSpPr txBox="1"/>
          <p:nvPr/>
        </p:nvSpPr>
        <p:spPr>
          <a:xfrm>
            <a:off x="560541" y="4697273"/>
            <a:ext cx="434088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特定的点集距离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拓扑关系发现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时间关系发现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F094FDD-A4D7-EEF5-FA65-9CE5137A4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38" y="1779353"/>
            <a:ext cx="6277362" cy="27074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3280BDE-C931-FDA1-ED81-6670D097019C}"/>
              </a:ext>
            </a:extLst>
          </p:cNvPr>
          <p:cNvSpPr txBox="1"/>
          <p:nvPr/>
        </p:nvSpPr>
        <p:spPr>
          <a:xfrm>
            <a:off x="3263188" y="4694855"/>
            <a:ext cx="4651763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将新技术与 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LIMES 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中已有的技术相结合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互连的新型机器学习方法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可扩展性高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D618C1E-0124-86BF-B268-7BB5D905E3B5}"/>
              </a:ext>
            </a:extLst>
          </p:cNvPr>
          <p:cNvGrpSpPr/>
          <p:nvPr/>
        </p:nvGrpSpPr>
        <p:grpSpPr>
          <a:xfrm>
            <a:off x="2992388" y="2885314"/>
            <a:ext cx="930131" cy="499624"/>
            <a:chOff x="4026615" y="2044245"/>
            <a:chExt cx="1666508" cy="895151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E28888A-F997-4FDD-CF9D-80F583063634}"/>
                </a:ext>
              </a:extLst>
            </p:cNvPr>
            <p:cNvSpPr/>
            <p:nvPr/>
          </p:nvSpPr>
          <p:spPr>
            <a:xfrm>
              <a:off x="5352413" y="2504509"/>
              <a:ext cx="340710" cy="3407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0A71011-E7DB-B0E7-A052-8498764D6C30}"/>
                </a:ext>
              </a:extLst>
            </p:cNvPr>
            <p:cNvSpPr/>
            <p:nvPr/>
          </p:nvSpPr>
          <p:spPr>
            <a:xfrm>
              <a:off x="4663088" y="2600575"/>
              <a:ext cx="340710" cy="33882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31E41BE-C07A-45EF-D49E-A27052F88890}"/>
                </a:ext>
              </a:extLst>
            </p:cNvPr>
            <p:cNvSpPr/>
            <p:nvPr/>
          </p:nvSpPr>
          <p:spPr>
            <a:xfrm>
              <a:off x="4026615" y="2527465"/>
              <a:ext cx="338613" cy="3386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E31D908-495B-3DA6-4732-DDF95EDCF733}"/>
                </a:ext>
              </a:extLst>
            </p:cNvPr>
            <p:cNvSpPr/>
            <p:nvPr/>
          </p:nvSpPr>
          <p:spPr>
            <a:xfrm>
              <a:off x="4663088" y="2044245"/>
              <a:ext cx="338821" cy="3388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DC4BDF2-B422-79A1-501D-B260370E0EFC}"/>
                </a:ext>
              </a:extLst>
            </p:cNvPr>
            <p:cNvCxnSpPr>
              <a:cxnSpLocks/>
              <a:stCxn id="17" idx="0"/>
              <a:endCxn id="19" idx="4"/>
            </p:cNvCxnSpPr>
            <p:nvPr/>
          </p:nvCxnSpPr>
          <p:spPr>
            <a:xfrm flipH="1" flipV="1">
              <a:off x="4832499" y="2383066"/>
              <a:ext cx="944" cy="217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3382C42-B9D0-60BD-370F-3ABCD52D0EC5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 flipV="1">
              <a:off x="5003798" y="2674864"/>
              <a:ext cx="348615" cy="9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0203EC9-FB2E-2B6D-2892-9EA7DBCC8E95}"/>
                </a:ext>
              </a:extLst>
            </p:cNvPr>
            <p:cNvCxnSpPr>
              <a:cxnSpLocks/>
              <a:stCxn id="17" idx="2"/>
              <a:endCxn id="18" idx="6"/>
            </p:cNvCxnSpPr>
            <p:nvPr/>
          </p:nvCxnSpPr>
          <p:spPr>
            <a:xfrm flipH="1" flipV="1">
              <a:off x="4365228" y="2696772"/>
              <a:ext cx="297860" cy="7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0616469-9802-F0BE-3113-0683A20BEA49}"/>
              </a:ext>
            </a:extLst>
          </p:cNvPr>
          <p:cNvGrpSpPr/>
          <p:nvPr/>
        </p:nvGrpSpPr>
        <p:grpSpPr>
          <a:xfrm>
            <a:off x="5540897" y="2846600"/>
            <a:ext cx="897535" cy="582400"/>
            <a:chOff x="4026615" y="2044245"/>
            <a:chExt cx="1608106" cy="1043457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6234B34-99D9-3F9C-BEA6-0A94E91FCA9C}"/>
                </a:ext>
              </a:extLst>
            </p:cNvPr>
            <p:cNvSpPr/>
            <p:nvPr/>
          </p:nvSpPr>
          <p:spPr>
            <a:xfrm>
              <a:off x="5294011" y="2746991"/>
              <a:ext cx="340710" cy="34071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65322D5-558E-A1E9-F904-709268507937}"/>
                </a:ext>
              </a:extLst>
            </p:cNvPr>
            <p:cNvSpPr/>
            <p:nvPr/>
          </p:nvSpPr>
          <p:spPr>
            <a:xfrm>
              <a:off x="4663088" y="2600575"/>
              <a:ext cx="340710" cy="33882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F333905-193B-0E58-A168-C67B7068CAE4}"/>
                </a:ext>
              </a:extLst>
            </p:cNvPr>
            <p:cNvSpPr/>
            <p:nvPr/>
          </p:nvSpPr>
          <p:spPr>
            <a:xfrm>
              <a:off x="4026615" y="2744227"/>
              <a:ext cx="338614" cy="3386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FCD9827-2B66-5ED3-6768-E6C0EBF55FE4}"/>
                </a:ext>
              </a:extLst>
            </p:cNvPr>
            <p:cNvSpPr/>
            <p:nvPr/>
          </p:nvSpPr>
          <p:spPr>
            <a:xfrm>
              <a:off x="4663088" y="2044245"/>
              <a:ext cx="338821" cy="3388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5545C3D-AC51-05F9-95B7-AFD066D10049}"/>
                </a:ext>
              </a:extLst>
            </p:cNvPr>
            <p:cNvCxnSpPr>
              <a:cxnSpLocks/>
              <a:stCxn id="25" idx="0"/>
              <a:endCxn id="27" idx="4"/>
            </p:cNvCxnSpPr>
            <p:nvPr/>
          </p:nvCxnSpPr>
          <p:spPr>
            <a:xfrm flipH="1" flipV="1">
              <a:off x="4832499" y="2383066"/>
              <a:ext cx="944" cy="217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F3CBDCE-5C40-6CB4-4A41-3F5FEC2EF10E}"/>
                </a:ext>
              </a:extLst>
            </p:cNvPr>
            <p:cNvCxnSpPr>
              <a:cxnSpLocks/>
              <a:stCxn id="25" idx="6"/>
              <a:endCxn id="24" idx="2"/>
            </p:cNvCxnSpPr>
            <p:nvPr/>
          </p:nvCxnSpPr>
          <p:spPr>
            <a:xfrm>
              <a:off x="5003798" y="2769987"/>
              <a:ext cx="290213" cy="147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84B2A1EB-B1B1-81F9-BC6C-FD75BC0AE835}"/>
                </a:ext>
              </a:extLst>
            </p:cNvPr>
            <p:cNvCxnSpPr>
              <a:cxnSpLocks/>
              <a:stCxn id="25" idx="2"/>
              <a:endCxn id="26" idx="6"/>
            </p:cNvCxnSpPr>
            <p:nvPr/>
          </p:nvCxnSpPr>
          <p:spPr>
            <a:xfrm flipH="1">
              <a:off x="4365229" y="2769987"/>
              <a:ext cx="297860" cy="143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162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Interlinking</a:t>
            </a:r>
            <a:endParaRPr lang="zh-CN" altLang="en-US" dirty="0"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DFFEDC-741A-7CEA-08AB-B5B19C59FB7E}"/>
              </a:ext>
            </a:extLst>
          </p:cNvPr>
          <p:cNvSpPr txBox="1"/>
          <p:nvPr/>
        </p:nvSpPr>
        <p:spPr>
          <a:xfrm>
            <a:off x="389022" y="1059507"/>
            <a:ext cx="10563458" cy="4996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工具：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LIMES</a:t>
            </a:r>
            <a:r>
              <a:rPr kumimoji="1"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73650D2D-1243-D677-F9E7-C1275C16DDE6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数据来源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Ngomo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 A C N, Auer S. Limes-a time-efficient approach for large-scale link discovery on the web of data[J]. integration, 2011, 15(3).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8F7FC5-DF58-C33D-356C-3EE3BD351A50}"/>
              </a:ext>
            </a:extLst>
          </p:cNvPr>
          <p:cNvGrpSpPr/>
          <p:nvPr/>
        </p:nvGrpSpPr>
        <p:grpSpPr>
          <a:xfrm>
            <a:off x="756002" y="2154253"/>
            <a:ext cx="5148015" cy="3155205"/>
            <a:chOff x="715362" y="1772395"/>
            <a:chExt cx="5148015" cy="315520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860D805-7AB9-1DBD-D9BE-2127D02B3A68}"/>
                </a:ext>
              </a:extLst>
            </p:cNvPr>
            <p:cNvGrpSpPr/>
            <p:nvPr/>
          </p:nvGrpSpPr>
          <p:grpSpPr>
            <a:xfrm>
              <a:off x="715362" y="1794852"/>
              <a:ext cx="5148014" cy="3061384"/>
              <a:chOff x="715362" y="1794852"/>
              <a:chExt cx="5148014" cy="3061384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FD59611-1455-4E00-7476-EDEFFDF38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362" y="2106832"/>
                <a:ext cx="5148014" cy="2441135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CD0EAF0-93C1-DA4F-747E-AC2ED82717BE}"/>
                  </a:ext>
                </a:extLst>
              </p:cNvPr>
              <p:cNvSpPr txBox="1"/>
              <p:nvPr/>
            </p:nvSpPr>
            <p:spPr>
              <a:xfrm>
                <a:off x="2786667" y="179485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样本选取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395AE0A-8917-55FE-9F09-FE55692F788C}"/>
                  </a:ext>
                </a:extLst>
              </p:cNvPr>
              <p:cNvSpPr txBox="1"/>
              <p:nvPr/>
            </p:nvSpPr>
            <p:spPr>
              <a:xfrm>
                <a:off x="4757522" y="1798563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过滤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301534-F9D0-C6EC-BD64-B0F0C804BD59}"/>
                  </a:ext>
                </a:extLst>
              </p:cNvPr>
              <p:cNvSpPr txBox="1"/>
              <p:nvPr/>
            </p:nvSpPr>
            <p:spPr>
              <a:xfrm>
                <a:off x="4449745" y="4517682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相似度计算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353FD81-3394-6761-4511-EFF519066D18}"/>
                  </a:ext>
                </a:extLst>
              </p:cNvPr>
              <p:cNvSpPr txBox="1"/>
              <p:nvPr/>
            </p:nvSpPr>
            <p:spPr>
              <a:xfrm>
                <a:off x="2889258" y="4514164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序列化</a:t>
                </a:r>
              </a:p>
            </p:txBody>
          </p:sp>
        </p:grp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B46AD828-FE94-4D7A-B8D3-1105F8D7A5B7}"/>
                </a:ext>
              </a:extLst>
            </p:cNvPr>
            <p:cNvSpPr/>
            <p:nvPr/>
          </p:nvSpPr>
          <p:spPr>
            <a:xfrm>
              <a:off x="715363" y="1772395"/>
              <a:ext cx="5148014" cy="3155205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0DB2FA1-46A6-C542-76DD-4024D00DA625}"/>
                  </a:ext>
                </a:extLst>
              </p:cNvPr>
              <p:cNvSpPr txBox="1"/>
              <p:nvPr/>
            </p:nvSpPr>
            <p:spPr>
              <a:xfrm>
                <a:off x="5974433" y="5164067"/>
                <a:ext cx="6096000" cy="924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如果度量空间中的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和样本点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的距离差大于阈值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之间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的距离大于阈值，二者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相似度低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。所以无需计算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之间的距离，过滤掉大部分实体对，减少比较次数。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0DB2FA1-46A6-C542-76DD-4024D00D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433" y="5164067"/>
                <a:ext cx="6096000" cy="924036"/>
              </a:xfrm>
              <a:prstGeom prst="rect">
                <a:avLst/>
              </a:prstGeom>
              <a:blipFill>
                <a:blip r:embed="rId4"/>
                <a:stretch>
                  <a:fillRect l="-800" t="-3289" r="-200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533A5086-194B-BACC-B81A-945BD5B54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368" y="1919609"/>
            <a:ext cx="3166977" cy="248477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6C0DF4-F960-92A0-7622-084C2B263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148" y="4624531"/>
            <a:ext cx="4046571" cy="449619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AE974718-A1D9-03CF-803F-F4FC91F36B5D}"/>
              </a:ext>
            </a:extLst>
          </p:cNvPr>
          <p:cNvSpPr/>
          <p:nvPr/>
        </p:nvSpPr>
        <p:spPr>
          <a:xfrm>
            <a:off x="3292345" y="1882941"/>
            <a:ext cx="5952067" cy="938557"/>
          </a:xfrm>
          <a:custGeom>
            <a:avLst/>
            <a:gdLst>
              <a:gd name="connsiteX0" fmla="*/ 0 w 5926667"/>
              <a:gd name="connsiteY0" fmla="*/ 354357 h 1057091"/>
              <a:gd name="connsiteX1" fmla="*/ 3098800 w 5926667"/>
              <a:gd name="connsiteY1" fmla="*/ 32624 h 1057091"/>
              <a:gd name="connsiteX2" fmla="*/ 5926667 w 5926667"/>
              <a:gd name="connsiteY2" fmla="*/ 1057091 h 105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26667" h="1057091">
                <a:moveTo>
                  <a:pt x="0" y="354357"/>
                </a:moveTo>
                <a:cubicBezTo>
                  <a:pt x="1055511" y="134929"/>
                  <a:pt x="2111022" y="-84498"/>
                  <a:pt x="3098800" y="32624"/>
                </a:cubicBezTo>
                <a:cubicBezTo>
                  <a:pt x="4086578" y="149746"/>
                  <a:pt x="5578123" y="955491"/>
                  <a:pt x="5926667" y="1057091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552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Fusion &amp; Enrichment</a:t>
            </a:r>
            <a:endParaRPr lang="zh-CN" altLang="en-US" dirty="0"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1D6502-A1AE-2BD4-62D3-C51B8046F968}"/>
              </a:ext>
            </a:extLst>
          </p:cNvPr>
          <p:cNvSpPr txBox="1"/>
          <p:nvPr/>
        </p:nvSpPr>
        <p:spPr>
          <a:xfrm>
            <a:off x="389022" y="1059507"/>
            <a:ext cx="3166977" cy="4996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融合使用工具：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FAGI</a:t>
            </a:r>
            <a:r>
              <a:rPr kumimoji="1"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 </a:t>
            </a:r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6D775806-2942-1C96-870C-AF5272CEBBAF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 Giannopoulos, N.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Vitsas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, N.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Karagiannakis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, D.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Skoutas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, and S.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Athanasiou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. FAGI-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</a:rPr>
              <a:t>gis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: A tool for fusing geospatial RDF data. In ESWC Satellite Events, 2015</a:t>
            </a:r>
          </a:p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[2]  .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来源：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https://github.com/dice- group/DEER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FC11A3-E7D8-6FC7-1431-2194F4A38703}"/>
              </a:ext>
            </a:extLst>
          </p:cNvPr>
          <p:cNvSpPr txBox="1"/>
          <p:nvPr/>
        </p:nvSpPr>
        <p:spPr>
          <a:xfrm>
            <a:off x="851367" y="1665943"/>
            <a:ext cx="4888699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</a:t>
            </a:r>
            <a:r>
              <a:rPr kumimoji="1"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规则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执行属性匹配和融合操作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链接验证功能，用户定义验证规则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质量指标提取，计算质量指标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链接预测和融合操作的推荐功能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BD0614-E39A-1AF0-225D-5ADA420308A0}"/>
              </a:ext>
            </a:extLst>
          </p:cNvPr>
          <p:cNvSpPr txBox="1"/>
          <p:nvPr/>
        </p:nvSpPr>
        <p:spPr>
          <a:xfrm>
            <a:off x="6451936" y="1166319"/>
            <a:ext cx="3962064" cy="4996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富集使用工具：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DEER</a:t>
            </a:r>
            <a:r>
              <a:rPr kumimoji="1"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[2]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68C7A4-770C-089E-959F-49F3231C0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4"/>
          <a:stretch/>
        </p:blipFill>
        <p:spPr>
          <a:xfrm>
            <a:off x="578002" y="3795225"/>
            <a:ext cx="4888699" cy="19846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BAEBC-E9CC-B22C-BE2F-3903EAE9F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36" y="2466800"/>
            <a:ext cx="3987879" cy="3601299"/>
          </a:xfrm>
          <a:prstGeom prst="rect">
            <a:avLst/>
          </a:prstGeom>
        </p:spPr>
      </p:pic>
      <p:pic>
        <p:nvPicPr>
          <p:cNvPr id="1026" name="Picture 2" descr="DBpedia logo">
            <a:extLst>
              <a:ext uri="{FF2B5EF4-FFF2-40B4-BE49-F238E27FC236}">
                <a16:creationId xmlns:a16="http://schemas.microsoft.com/office/drawing/2014/main" id="{A2CFAC83-916E-8D34-9827-D09B4910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257" y="1965041"/>
            <a:ext cx="1099308" cy="67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69E0B3F0-B53D-2605-67FA-9F6B3B55C2AB}"/>
              </a:ext>
            </a:extLst>
          </p:cNvPr>
          <p:cNvSpPr/>
          <p:nvPr/>
        </p:nvSpPr>
        <p:spPr>
          <a:xfrm rot="21240860">
            <a:off x="10263178" y="2642045"/>
            <a:ext cx="390640" cy="511351"/>
          </a:xfrm>
          <a:custGeom>
            <a:avLst/>
            <a:gdLst>
              <a:gd name="connsiteX0" fmla="*/ 818148 w 818148"/>
              <a:gd name="connsiteY0" fmla="*/ 0 h 529390"/>
              <a:gd name="connsiteX1" fmla="*/ 433137 w 818148"/>
              <a:gd name="connsiteY1" fmla="*/ 401053 h 529390"/>
              <a:gd name="connsiteX2" fmla="*/ 0 w 818148"/>
              <a:gd name="connsiteY2" fmla="*/ 529390 h 52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148" h="529390">
                <a:moveTo>
                  <a:pt x="818148" y="0"/>
                </a:moveTo>
                <a:cubicBezTo>
                  <a:pt x="693821" y="156410"/>
                  <a:pt x="569495" y="312821"/>
                  <a:pt x="433137" y="401053"/>
                </a:cubicBezTo>
                <a:cubicBezTo>
                  <a:pt x="296779" y="489285"/>
                  <a:pt x="148389" y="509337"/>
                  <a:pt x="0" y="529390"/>
                </a:cubicBezTo>
              </a:path>
            </a:pathLst>
          </a:custGeom>
          <a:noFill/>
          <a:ln>
            <a:solidFill>
              <a:srgbClr val="EB70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A63B7CB-F883-B798-7C8D-214A9D833A25}"/>
              </a:ext>
            </a:extLst>
          </p:cNvPr>
          <p:cNvSpPr/>
          <p:nvPr/>
        </p:nvSpPr>
        <p:spPr>
          <a:xfrm>
            <a:off x="9267087" y="2353760"/>
            <a:ext cx="1088346" cy="331438"/>
          </a:xfrm>
          <a:custGeom>
            <a:avLst/>
            <a:gdLst>
              <a:gd name="connsiteX0" fmla="*/ 818148 w 818148"/>
              <a:gd name="connsiteY0" fmla="*/ 0 h 529390"/>
              <a:gd name="connsiteX1" fmla="*/ 433137 w 818148"/>
              <a:gd name="connsiteY1" fmla="*/ 401053 h 529390"/>
              <a:gd name="connsiteX2" fmla="*/ 0 w 818148"/>
              <a:gd name="connsiteY2" fmla="*/ 529390 h 52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148" h="529390">
                <a:moveTo>
                  <a:pt x="818148" y="0"/>
                </a:moveTo>
                <a:cubicBezTo>
                  <a:pt x="693821" y="156410"/>
                  <a:pt x="569495" y="312821"/>
                  <a:pt x="433137" y="401053"/>
                </a:cubicBezTo>
                <a:cubicBezTo>
                  <a:pt x="296779" y="489285"/>
                  <a:pt x="148389" y="509337"/>
                  <a:pt x="0" y="529390"/>
                </a:cubicBezTo>
              </a:path>
            </a:pathLst>
          </a:custGeom>
          <a:noFill/>
          <a:ln>
            <a:solidFill>
              <a:srgbClr val="EB705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2CF08EF-34FF-8DB1-79EB-07682A84A938}"/>
              </a:ext>
            </a:extLst>
          </p:cNvPr>
          <p:cNvSpPr/>
          <p:nvPr/>
        </p:nvSpPr>
        <p:spPr>
          <a:xfrm>
            <a:off x="6451936" y="1866589"/>
            <a:ext cx="5351042" cy="4289116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85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应用：</a:t>
            </a:r>
            <a:r>
              <a:rPr lang="en-US" altLang="zh-CN" dirty="0"/>
              <a:t>AOI</a:t>
            </a:r>
            <a:r>
              <a:rPr lang="zh-CN" altLang="en-US" dirty="0"/>
              <a:t>（</a:t>
            </a:r>
            <a:r>
              <a:rPr lang="en-US" altLang="zh-CN" dirty="0"/>
              <a:t> Areas of Interest </a:t>
            </a:r>
            <a:r>
              <a:rPr lang="zh-CN" altLang="en-US" dirty="0">
                <a:latin typeface="+mn-lt"/>
              </a:rPr>
              <a:t>）抽取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C4F3E8-2707-7617-BB9B-E4849378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63" y="3008279"/>
            <a:ext cx="4161101" cy="28328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93B69F-99FC-86CB-9D19-0EA6D3521E15}"/>
              </a:ext>
            </a:extLst>
          </p:cNvPr>
          <p:cNvSpPr txBox="1"/>
          <p:nvPr/>
        </p:nvSpPr>
        <p:spPr>
          <a:xfrm>
            <a:off x="520488" y="1575647"/>
            <a:ext cx="541541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kumimoji="1"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基于密度的聚类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来识别 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 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高度集中的区域（例如，购物中心、交通枢纽、旅游景点等）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91C4242-1C5D-4C0C-B7FA-BB4D49D21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60" y="3008279"/>
            <a:ext cx="4832069" cy="27838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297D49-E8BC-DF43-5288-3FAED6EC2D21}"/>
              </a:ext>
            </a:extLst>
          </p:cNvPr>
          <p:cNvSpPr txBox="1"/>
          <p:nvPr/>
        </p:nvSpPr>
        <p:spPr>
          <a:xfrm>
            <a:off x="6541657" y="1575647"/>
            <a:ext cx="609600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提取每个区域的</a:t>
            </a:r>
            <a:r>
              <a:rPr kumimoji="1"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主题（基于词的分布）</a:t>
            </a:r>
            <a:endParaRPr kumimoji="1" lang="en-US" altLang="zh-CN" b="1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可视化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不同主题的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AOI</a:t>
            </a:r>
          </a:p>
        </p:txBody>
      </p:sp>
    </p:spTree>
    <p:extLst>
      <p:ext uri="{BB962C8B-B14F-4D97-AF65-F5344CB8AC3E}">
        <p14:creationId xmlns:p14="http://schemas.microsoft.com/office/powerpoint/2010/main" val="168762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E8A7D0C-D5FB-4E98-B6B2-EAE3157B2393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51BD3CD-495D-442E-B42E-632B1C21B83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0C5BD5F4-47B1-43D4-B631-6CC25BF0AE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4" name="Google Shape;864;p65">
                  <a:extLst>
                    <a:ext uri="{FF2B5EF4-FFF2-40B4-BE49-F238E27FC236}">
                      <a16:creationId xmlns:a16="http://schemas.microsoft.com/office/drawing/2014/main" id="{83DA97AF-7353-4BFC-B78A-A2DD0D10E0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5" name="Google Shape;865;p65">
                  <a:extLst>
                    <a:ext uri="{FF2B5EF4-FFF2-40B4-BE49-F238E27FC236}">
                      <a16:creationId xmlns:a16="http://schemas.microsoft.com/office/drawing/2014/main" id="{7408218B-B1F3-4A04-ACCF-F4EEE5EFFCB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3A398AE0-A1C6-4B72-9661-85E4992C34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2" name="Google Shape;864;p65">
                  <a:extLst>
                    <a:ext uri="{FF2B5EF4-FFF2-40B4-BE49-F238E27FC236}">
                      <a16:creationId xmlns:a16="http://schemas.microsoft.com/office/drawing/2014/main" id="{8BFFC187-05B0-4B83-A608-FE048CD4E5D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Google Shape;865;p65">
                  <a:extLst>
                    <a:ext uri="{FF2B5EF4-FFF2-40B4-BE49-F238E27FC236}">
                      <a16:creationId xmlns:a16="http://schemas.microsoft.com/office/drawing/2014/main" id="{33F554B8-DDF4-415D-8ED7-D7F027771C8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AB4277B2-F5E6-41E8-93FF-2620DC02A6F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A06545-1BDB-4BEB-8B0D-C48FF5102746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062038D8-6C58-4DD7-BFA5-7BC85A3B5B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43B58AC1-D484-4BBA-BCB0-8DEFFFF871F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11EA5E8A-0E15-4F82-BB30-9D673D09D21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6172B4EA-E82D-46A9-A590-261E717E38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51BBC8D3-38F6-4CA6-9F93-43839EEB9E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CD08B401-F2A2-4D37-A950-6771F9180D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45251A9-4A12-4AA4-9F42-EB72D7171FF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思考总结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211E3EF-3CD2-4885-B8D6-19889D0555A5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B6D0FC00-85BE-44AC-8473-9F2B9ACFEF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AA8FF36E-A1BD-41F1-837F-22C50C4BEC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EF98A894-6D76-41AD-8D1F-9ABA94AFB49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>
                <a:extLst>
                  <a:ext uri="{FF2B5EF4-FFF2-40B4-BE49-F238E27FC236}">
                    <a16:creationId xmlns:a16="http://schemas.microsoft.com/office/drawing/2014/main" id="{4C3FD5DC-5813-4680-A5F1-8D6D7D735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>
                  <a:extLst>
                    <a:ext uri="{FF2B5EF4-FFF2-40B4-BE49-F238E27FC236}">
                      <a16:creationId xmlns:a16="http://schemas.microsoft.com/office/drawing/2014/main" id="{BE71189A-468A-4E72-9F2E-330BFCDC74F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>
                  <a:extLst>
                    <a:ext uri="{FF2B5EF4-FFF2-40B4-BE49-F238E27FC236}">
                      <a16:creationId xmlns:a16="http://schemas.microsoft.com/office/drawing/2014/main" id="{C683ABD6-4A24-417F-9EDE-F9E8CFB654F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5324993-EAE2-41D6-A54A-F94F77D8A17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F34D6B-3A32-4D5C-99B2-1F5EFA906A79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</p:grpSpPr>
          <p:grpSp>
            <p:nvGrpSpPr>
              <p:cNvPr id="58" name="Google Shape;863;p65">
                <a:extLst>
                  <a:ext uri="{FF2B5EF4-FFF2-40B4-BE49-F238E27FC236}">
                    <a16:creationId xmlns:a16="http://schemas.microsoft.com/office/drawing/2014/main" id="{61841E0E-60DA-4EB5-9C41-32A1E09835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63" name="Google Shape;864;p65">
                  <a:extLst>
                    <a:ext uri="{FF2B5EF4-FFF2-40B4-BE49-F238E27FC236}">
                      <a16:creationId xmlns:a16="http://schemas.microsoft.com/office/drawing/2014/main" id="{D5B9272C-9D24-4DA4-8BCE-B332C738D1F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" name="Google Shape;865;p65">
                  <a:extLst>
                    <a:ext uri="{FF2B5EF4-FFF2-40B4-BE49-F238E27FC236}">
                      <a16:creationId xmlns:a16="http://schemas.microsoft.com/office/drawing/2014/main" id="{3DB3FDF9-4405-4766-AD27-0F6EE2B87B6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9" name="Google Shape;863;p65">
                <a:extLst>
                  <a:ext uri="{FF2B5EF4-FFF2-40B4-BE49-F238E27FC236}">
                    <a16:creationId xmlns:a16="http://schemas.microsoft.com/office/drawing/2014/main" id="{3D838D48-EDEC-49C0-BA55-F914B935B7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DD7C8A5F-4AC8-437D-A12D-0933D958743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E7ADB537-63DE-4FF4-878E-1203F66AB5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F2AD1DFC-345F-4BED-A41D-A1F79E77A008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用例分析</a:t>
                </a:r>
                <a:endParaRPr lang="zh-CN" altLang="en-US" sz="2800" b="1" dirty="0">
                  <a:solidFill>
                    <a:srgbClr val="3843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50878-1F4F-4910-8C7E-8D29F613C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8627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原型系统、数据集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014404-98CA-DF86-B03A-12D7674A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11" y="1941097"/>
            <a:ext cx="6526954" cy="340088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0CD2AC3-36A5-10DF-6A75-6692E60EB8A4}"/>
              </a:ext>
            </a:extLst>
          </p:cNvPr>
          <p:cNvGrpSpPr/>
          <p:nvPr/>
        </p:nvGrpSpPr>
        <p:grpSpPr>
          <a:xfrm>
            <a:off x="658647" y="3788772"/>
            <a:ext cx="3566444" cy="1789448"/>
            <a:chOff x="625041" y="3467930"/>
            <a:chExt cx="3566444" cy="178944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9AA2A38-8254-8271-5ECE-893D5091D815}"/>
                </a:ext>
              </a:extLst>
            </p:cNvPr>
            <p:cNvSpPr/>
            <p:nvPr/>
          </p:nvSpPr>
          <p:spPr>
            <a:xfrm>
              <a:off x="625041" y="3467930"/>
              <a:ext cx="3566444" cy="1789448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068A0A4-D266-EB66-3655-C00672E81284}"/>
                </a:ext>
              </a:extLst>
            </p:cNvPr>
            <p:cNvSpPr/>
            <p:nvPr/>
          </p:nvSpPr>
          <p:spPr>
            <a:xfrm>
              <a:off x="884037" y="3952977"/>
              <a:ext cx="1462003" cy="490686"/>
            </a:xfrm>
            <a:prstGeom prst="roundRect">
              <a:avLst>
                <a:gd name="adj" fmla="val 2398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TRIPLEGEO</a:t>
              </a:r>
              <a:endPara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5D94D00-DAD8-7692-8A20-7AFF3561F600}"/>
                </a:ext>
              </a:extLst>
            </p:cNvPr>
            <p:cNvSpPr txBox="1"/>
            <p:nvPr/>
          </p:nvSpPr>
          <p:spPr>
            <a:xfrm>
              <a:off x="1792587" y="3525788"/>
              <a:ext cx="11069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工具包</a:t>
              </a:r>
              <a:endParaRPr kumimoji="1"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71DC5D3-2C74-F0FC-F613-15F33059720B}"/>
                </a:ext>
              </a:extLst>
            </p:cNvPr>
            <p:cNvSpPr/>
            <p:nvPr/>
          </p:nvSpPr>
          <p:spPr>
            <a:xfrm>
              <a:off x="2678129" y="3952977"/>
              <a:ext cx="1181267" cy="490686"/>
            </a:xfrm>
            <a:prstGeom prst="roundRect">
              <a:avLst>
                <a:gd name="adj" fmla="val 2398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LIMES</a:t>
              </a:r>
              <a:endPara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81A0D9DC-1A66-5419-8E33-93BAA8482CDC}"/>
                </a:ext>
              </a:extLst>
            </p:cNvPr>
            <p:cNvSpPr/>
            <p:nvPr/>
          </p:nvSpPr>
          <p:spPr>
            <a:xfrm>
              <a:off x="884037" y="4627177"/>
              <a:ext cx="1044909" cy="490686"/>
            </a:xfrm>
            <a:prstGeom prst="roundRect">
              <a:avLst>
                <a:gd name="adj" fmla="val 2398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FAGI</a:t>
              </a:r>
              <a:endPara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FAE67FB-B214-E935-311D-2B829C8530D8}"/>
                </a:ext>
              </a:extLst>
            </p:cNvPr>
            <p:cNvSpPr/>
            <p:nvPr/>
          </p:nvSpPr>
          <p:spPr>
            <a:xfrm>
              <a:off x="2187942" y="4619461"/>
              <a:ext cx="1044909" cy="490686"/>
            </a:xfrm>
            <a:prstGeom prst="roundRect">
              <a:avLst>
                <a:gd name="adj" fmla="val 2398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DEER</a:t>
              </a:r>
              <a:endPara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87FEDF4-429D-3300-F543-EE1CE816790B}"/>
                </a:ext>
              </a:extLst>
            </p:cNvPr>
            <p:cNvSpPr txBox="1"/>
            <p:nvPr/>
          </p:nvSpPr>
          <p:spPr>
            <a:xfrm>
              <a:off x="3084580" y="4639887"/>
              <a:ext cx="11069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……</a:t>
              </a:r>
              <a:endParaRPr kumimoji="1"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3A335A7-02E9-45FA-D3CF-B6224D9B559B}"/>
              </a:ext>
            </a:extLst>
          </p:cNvPr>
          <p:cNvSpPr/>
          <p:nvPr/>
        </p:nvSpPr>
        <p:spPr>
          <a:xfrm>
            <a:off x="658647" y="1852093"/>
            <a:ext cx="3566444" cy="1789448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71D0BE-B5ED-8DB1-5CD4-8FA0D1553000}"/>
              </a:ext>
            </a:extLst>
          </p:cNvPr>
          <p:cNvSpPr txBox="1"/>
          <p:nvPr/>
        </p:nvSpPr>
        <p:spPr>
          <a:xfrm>
            <a:off x="1428609" y="1921464"/>
            <a:ext cx="20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Web 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应用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/API</a:t>
            </a:r>
            <a:endParaRPr kumimoji="1"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675CFC8-44E6-8E1F-0883-431F36A0B0D1}"/>
              </a:ext>
            </a:extLst>
          </p:cNvPr>
          <p:cNvSpPr/>
          <p:nvPr/>
        </p:nvSpPr>
        <p:spPr>
          <a:xfrm>
            <a:off x="837432" y="2363369"/>
            <a:ext cx="1462003" cy="490686"/>
          </a:xfrm>
          <a:prstGeom prst="roundRect">
            <a:avLst>
              <a:gd name="adj" fmla="val 23980"/>
            </a:avLst>
          </a:prstGeom>
          <a:noFill/>
          <a:ln w="28575">
            <a:solidFill>
              <a:srgbClr val="587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支持多格式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7237A9A-69F5-05FE-D3E3-B5BECD6DAC0D}"/>
              </a:ext>
            </a:extLst>
          </p:cNvPr>
          <p:cNvSpPr/>
          <p:nvPr/>
        </p:nvSpPr>
        <p:spPr>
          <a:xfrm>
            <a:off x="2583723" y="2363369"/>
            <a:ext cx="1462003" cy="490686"/>
          </a:xfrm>
          <a:prstGeom prst="roundRect">
            <a:avLst>
              <a:gd name="adj" fmla="val 23980"/>
            </a:avLst>
          </a:prstGeom>
          <a:noFill/>
          <a:ln w="28575">
            <a:solidFill>
              <a:srgbClr val="587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数据集成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ADB4973-BD9C-C469-3256-A7AACA7B4385}"/>
              </a:ext>
            </a:extLst>
          </p:cNvPr>
          <p:cNvSpPr/>
          <p:nvPr/>
        </p:nvSpPr>
        <p:spPr>
          <a:xfrm>
            <a:off x="846723" y="2994823"/>
            <a:ext cx="1462003" cy="490686"/>
          </a:xfrm>
          <a:prstGeom prst="roundRect">
            <a:avLst>
              <a:gd name="adj" fmla="val 23980"/>
            </a:avLst>
          </a:prstGeom>
          <a:noFill/>
          <a:ln w="28575">
            <a:solidFill>
              <a:srgbClr val="587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工作流执行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DCD7BA3-9898-940B-B879-6BE939F8E3A2}"/>
              </a:ext>
            </a:extLst>
          </p:cNvPr>
          <p:cNvSpPr/>
          <p:nvPr/>
        </p:nvSpPr>
        <p:spPr>
          <a:xfrm>
            <a:off x="2564883" y="2992106"/>
            <a:ext cx="1462003" cy="490686"/>
          </a:xfrm>
          <a:prstGeom prst="roundRect">
            <a:avLst>
              <a:gd name="adj" fmla="val 23980"/>
            </a:avLst>
          </a:prstGeom>
          <a:noFill/>
          <a:ln w="28575">
            <a:solidFill>
              <a:srgbClr val="587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可视化结果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79FAA8B-13C6-5D04-1DB8-08C4CC050FE5}"/>
              </a:ext>
            </a:extLst>
          </p:cNvPr>
          <p:cNvSpPr txBox="1"/>
          <p:nvPr/>
        </p:nvSpPr>
        <p:spPr>
          <a:xfrm>
            <a:off x="1517699" y="1238174"/>
            <a:ext cx="20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SLIPO 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原型系统</a:t>
            </a:r>
            <a:endParaRPr kumimoji="1"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6D1685-4595-F065-7D11-FE528477270E}"/>
              </a:ext>
            </a:extLst>
          </p:cNvPr>
          <p:cNvSpPr/>
          <p:nvPr/>
        </p:nvSpPr>
        <p:spPr>
          <a:xfrm>
            <a:off x="5146248" y="2290796"/>
            <a:ext cx="6387105" cy="18757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D019EDE-8DD8-2CDC-D540-883B9ED70932}"/>
              </a:ext>
            </a:extLst>
          </p:cNvPr>
          <p:cNvSpPr/>
          <p:nvPr/>
        </p:nvSpPr>
        <p:spPr>
          <a:xfrm>
            <a:off x="5146248" y="4215962"/>
            <a:ext cx="6387105" cy="1062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696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用例分析：</a:t>
            </a:r>
            <a:r>
              <a:rPr lang="en-US" altLang="zh-CN" dirty="0">
                <a:latin typeface="+mn-lt"/>
              </a:rPr>
              <a:t>Hotels in Germany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AB1C8F-6858-DFCA-5C9C-DC600EBAF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6" y="1535308"/>
            <a:ext cx="2552774" cy="41741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09D58A-362A-65E2-EE36-F9363872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00" y="1535308"/>
            <a:ext cx="5825682" cy="41741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D80AE9-CC56-FB50-6037-B13568C9F1FF}"/>
              </a:ext>
            </a:extLst>
          </p:cNvPr>
          <p:cNvSpPr/>
          <p:nvPr/>
        </p:nvSpPr>
        <p:spPr>
          <a:xfrm>
            <a:off x="7007133" y="1535309"/>
            <a:ext cx="2746468" cy="4174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4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D95ED5-0333-4ACC-93EB-3B0403235EEE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51BD3CD-495D-442E-B42E-632B1C21B83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0C5BD5F4-47B1-43D4-B631-6CC25BF0AE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4" name="Google Shape;864;p65">
                  <a:extLst>
                    <a:ext uri="{FF2B5EF4-FFF2-40B4-BE49-F238E27FC236}">
                      <a16:creationId xmlns:a16="http://schemas.microsoft.com/office/drawing/2014/main" id="{83DA97AF-7353-4BFC-B78A-A2DD0D10E0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" name="Google Shape;865;p65">
                  <a:extLst>
                    <a:ext uri="{FF2B5EF4-FFF2-40B4-BE49-F238E27FC236}">
                      <a16:creationId xmlns:a16="http://schemas.microsoft.com/office/drawing/2014/main" id="{7408218B-B1F3-4A04-ACCF-F4EEE5EFFCB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3A398AE0-A1C6-4B72-9661-85E4992C34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2" name="Google Shape;864;p65">
                  <a:extLst>
                    <a:ext uri="{FF2B5EF4-FFF2-40B4-BE49-F238E27FC236}">
                      <a16:creationId xmlns:a16="http://schemas.microsoft.com/office/drawing/2014/main" id="{8BFFC187-05B0-4B83-A608-FE048CD4E5D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3" name="Google Shape;865;p65">
                  <a:extLst>
                    <a:ext uri="{FF2B5EF4-FFF2-40B4-BE49-F238E27FC236}">
                      <a16:creationId xmlns:a16="http://schemas.microsoft.com/office/drawing/2014/main" id="{33F554B8-DDF4-415D-8ED7-D7F027771C8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AB4277B2-F5E6-41E8-93FF-2620DC02A6F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A06545-1BDB-4BEB-8B0D-C48FF5102746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062038D8-6C58-4DD7-BFA5-7BC85A3B5B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43B58AC1-D484-4BBA-BCB0-8DEFFFF871F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11EA5E8A-0E15-4F82-BB30-9D673D09D21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6172B4EA-E82D-46A9-A590-261E717E38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51BBC8D3-38F6-4CA6-9F93-43839EEB9E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CD08B401-F2A2-4D37-A950-6771F9180D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45251A9-4A12-4AA4-9F42-EB72D7171FF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思考总结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211E3EF-3CD2-4885-B8D6-19889D0555A5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B6D0FC00-85BE-44AC-8473-9F2B9ACFEF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AA8FF36E-A1BD-41F1-837F-22C50C4BEC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EF98A894-6D76-41AD-8D1F-9ABA94AFB49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>
                <a:extLst>
                  <a:ext uri="{FF2B5EF4-FFF2-40B4-BE49-F238E27FC236}">
                    <a16:creationId xmlns:a16="http://schemas.microsoft.com/office/drawing/2014/main" id="{4C3FD5DC-5813-4680-A5F1-8D6D7D735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>
                  <a:extLst>
                    <a:ext uri="{FF2B5EF4-FFF2-40B4-BE49-F238E27FC236}">
                      <a16:creationId xmlns:a16="http://schemas.microsoft.com/office/drawing/2014/main" id="{BE71189A-468A-4E72-9F2E-330BFCDC74F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>
                  <a:extLst>
                    <a:ext uri="{FF2B5EF4-FFF2-40B4-BE49-F238E27FC236}">
                      <a16:creationId xmlns:a16="http://schemas.microsoft.com/office/drawing/2014/main" id="{C683ABD6-4A24-417F-9EDE-F9E8CFB654F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5324993-EAE2-41D6-A54A-F94F77D8A17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F34D6B-3A32-4D5C-99B2-1F5EFA906A79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>
                <a:extLst>
                  <a:ext uri="{FF2B5EF4-FFF2-40B4-BE49-F238E27FC236}">
                    <a16:creationId xmlns:a16="http://schemas.microsoft.com/office/drawing/2014/main" id="{61841E0E-60DA-4EB5-9C41-32A1E09835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>
                  <a:extLst>
                    <a:ext uri="{FF2B5EF4-FFF2-40B4-BE49-F238E27FC236}">
                      <a16:creationId xmlns:a16="http://schemas.microsoft.com/office/drawing/2014/main" id="{D5B9272C-9D24-4DA4-8BCE-B332C738D1F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>
                  <a:extLst>
                    <a:ext uri="{FF2B5EF4-FFF2-40B4-BE49-F238E27FC236}">
                      <a16:creationId xmlns:a16="http://schemas.microsoft.com/office/drawing/2014/main" id="{3DB3FDF9-4405-4766-AD27-0F6EE2B87B6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>
                <a:extLst>
                  <a:ext uri="{FF2B5EF4-FFF2-40B4-BE49-F238E27FC236}">
                    <a16:creationId xmlns:a16="http://schemas.microsoft.com/office/drawing/2014/main" id="{3D838D48-EDEC-49C0-BA55-F914B935B7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DD7C8A5F-4AC8-437D-A12D-0933D958743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E7ADB537-63DE-4FF4-878E-1203F66AB5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F2AD1DFC-345F-4BED-A41D-A1F79E77A008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用例分析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50878-1F4F-4910-8C7E-8D29F613C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422201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用例分析：</a:t>
            </a:r>
            <a:r>
              <a:rPr lang="en-US" altLang="zh-CN" dirty="0">
                <a:latin typeface="+mn-lt"/>
              </a:rPr>
              <a:t>POIs in Greece</a:t>
            </a:r>
            <a:endParaRPr lang="zh-CN" altLang="en-US" dirty="0"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5C31F8-BD6F-29D6-9658-8D4745C3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915" y="1410511"/>
            <a:ext cx="4934085" cy="4036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A91AFE-DBB8-06B3-1F57-F5DF377C0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555" y="1410511"/>
            <a:ext cx="2015547" cy="42524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B94E0E-D9B6-0AA4-B530-8AEADF8547A9}"/>
              </a:ext>
            </a:extLst>
          </p:cNvPr>
          <p:cNvSpPr txBox="1"/>
          <p:nvPr/>
        </p:nvSpPr>
        <p:spPr>
          <a:xfrm>
            <a:off x="6918960" y="57059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数据集成前（红 </a:t>
            </a:r>
            <a:r>
              <a:rPr lang="en-US" altLang="zh-CN" dirty="0"/>
              <a:t>D</a:t>
            </a:r>
            <a:r>
              <a:rPr lang="en-US" altLang="zh-CN" baseline="-25000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数据集成后（蓝）</a:t>
            </a:r>
          </a:p>
        </p:txBody>
      </p:sp>
    </p:spTree>
    <p:extLst>
      <p:ext uri="{BB962C8B-B14F-4D97-AF65-F5344CB8AC3E}">
        <p14:creationId xmlns:p14="http://schemas.microsoft.com/office/powerpoint/2010/main" val="338954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584F5C-4F3E-4F1B-97ED-EF43C94909E7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51BD3CD-495D-442E-B42E-632B1C21B83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0C5BD5F4-47B1-43D4-B631-6CC25BF0AE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4" name="Google Shape;864;p65">
                  <a:extLst>
                    <a:ext uri="{FF2B5EF4-FFF2-40B4-BE49-F238E27FC236}">
                      <a16:creationId xmlns:a16="http://schemas.microsoft.com/office/drawing/2014/main" id="{83DA97AF-7353-4BFC-B78A-A2DD0D10E0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5" name="Google Shape;865;p65">
                  <a:extLst>
                    <a:ext uri="{FF2B5EF4-FFF2-40B4-BE49-F238E27FC236}">
                      <a16:creationId xmlns:a16="http://schemas.microsoft.com/office/drawing/2014/main" id="{7408218B-B1F3-4A04-ACCF-F4EEE5EFFCB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3A398AE0-A1C6-4B72-9661-85E4992C34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2" name="Google Shape;864;p65">
                  <a:extLst>
                    <a:ext uri="{FF2B5EF4-FFF2-40B4-BE49-F238E27FC236}">
                      <a16:creationId xmlns:a16="http://schemas.microsoft.com/office/drawing/2014/main" id="{8BFFC187-05B0-4B83-A608-FE048CD4E5D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Google Shape;865;p65">
                  <a:extLst>
                    <a:ext uri="{FF2B5EF4-FFF2-40B4-BE49-F238E27FC236}">
                      <a16:creationId xmlns:a16="http://schemas.microsoft.com/office/drawing/2014/main" id="{33F554B8-DDF4-415D-8ED7-D7F027771C8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AB4277B2-F5E6-41E8-93FF-2620DC02A6F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A06545-1BDB-4BEB-8B0D-C48FF5102746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062038D8-6C58-4DD7-BFA5-7BC85A3B5B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43B58AC1-D484-4BBA-BCB0-8DEFFFF871F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11EA5E8A-0E15-4F82-BB30-9D673D09D21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6172B4EA-E82D-46A9-A590-261E717E38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51BBC8D3-38F6-4CA6-9F93-43839EEB9E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CD08B401-F2A2-4D37-A950-6771F9180D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45251A9-4A12-4AA4-9F42-EB72D7171FF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思考总结</a:t>
                </a:r>
                <a:endParaRPr lang="zh-CN" altLang="en-US" sz="2800" b="1" dirty="0">
                  <a:solidFill>
                    <a:srgbClr val="3843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211E3EF-3CD2-4885-B8D6-19889D0555A5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B6D0FC00-85BE-44AC-8473-9F2B9ACFEF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AA8FF36E-A1BD-41F1-837F-22C50C4BEC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EF98A894-6D76-41AD-8D1F-9ABA94AFB49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>
                <a:extLst>
                  <a:ext uri="{FF2B5EF4-FFF2-40B4-BE49-F238E27FC236}">
                    <a16:creationId xmlns:a16="http://schemas.microsoft.com/office/drawing/2014/main" id="{4C3FD5DC-5813-4680-A5F1-8D6D7D735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>
                  <a:extLst>
                    <a:ext uri="{FF2B5EF4-FFF2-40B4-BE49-F238E27FC236}">
                      <a16:creationId xmlns:a16="http://schemas.microsoft.com/office/drawing/2014/main" id="{BE71189A-468A-4E72-9F2E-330BFCDC74F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>
                  <a:extLst>
                    <a:ext uri="{FF2B5EF4-FFF2-40B4-BE49-F238E27FC236}">
                      <a16:creationId xmlns:a16="http://schemas.microsoft.com/office/drawing/2014/main" id="{C683ABD6-4A24-417F-9EDE-F9E8CFB654F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5324993-EAE2-41D6-A54A-F94F77D8A17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F34D6B-3A32-4D5C-99B2-1F5EFA906A79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>
                <a:extLst>
                  <a:ext uri="{FF2B5EF4-FFF2-40B4-BE49-F238E27FC236}">
                    <a16:creationId xmlns:a16="http://schemas.microsoft.com/office/drawing/2014/main" id="{61841E0E-60DA-4EB5-9C41-32A1E09835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>
                  <a:extLst>
                    <a:ext uri="{FF2B5EF4-FFF2-40B4-BE49-F238E27FC236}">
                      <a16:creationId xmlns:a16="http://schemas.microsoft.com/office/drawing/2014/main" id="{D5B9272C-9D24-4DA4-8BCE-B332C738D1F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>
                  <a:extLst>
                    <a:ext uri="{FF2B5EF4-FFF2-40B4-BE49-F238E27FC236}">
                      <a16:creationId xmlns:a16="http://schemas.microsoft.com/office/drawing/2014/main" id="{3DB3FDF9-4405-4766-AD27-0F6EE2B87B6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>
                <a:extLst>
                  <a:ext uri="{FF2B5EF4-FFF2-40B4-BE49-F238E27FC236}">
                    <a16:creationId xmlns:a16="http://schemas.microsoft.com/office/drawing/2014/main" id="{3D838D48-EDEC-49C0-BA55-F914B935B7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DD7C8A5F-4AC8-437D-A12D-0933D958743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E7ADB537-63DE-4FF4-878E-1203F66AB5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F2AD1DFC-345F-4BED-A41D-A1F79E77A008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用例分析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50878-1F4F-4910-8C7E-8D29F613C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417255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思考与总结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23FDF3-F833-4B36-9FE1-AB7DCF36C32F}"/>
              </a:ext>
            </a:extLst>
          </p:cNvPr>
          <p:cNvSpPr txBox="1"/>
          <p:nvPr/>
        </p:nvSpPr>
        <p:spPr>
          <a:xfrm>
            <a:off x="708970" y="1536174"/>
            <a:ext cx="107450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优点</a:t>
            </a:r>
            <a:endParaRPr kumimoji="1"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提出了一个</a:t>
            </a:r>
            <a:r>
              <a:rPr kumimoji="1" lang="zh-CN" altLang="en-US" sz="24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集成工具包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，用于转换、链接、融合和丰富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数据，并从中提取额外的价值提供服务。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展示了如何利用</a:t>
            </a:r>
            <a:r>
              <a:rPr kumimoji="1" lang="zh-CN" altLang="en-US" sz="24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链接数据技术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解决大型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数据集成中的挑战，可以满足跨领域、跨语言集成大型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数据的需求。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不足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基于已有的链接数据工具包，没有</a:t>
            </a:r>
            <a:r>
              <a:rPr kumimoji="1" lang="zh-CN" altLang="en-US" sz="24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针对</a:t>
            </a:r>
            <a:r>
              <a:rPr kumimoji="1" lang="en-US" altLang="zh-CN" sz="24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4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实体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之间的链接展开特定规则或方法的讨论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POI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之间的关联关系仅仅通过相似度匹配，忽略了</a:t>
            </a:r>
            <a:r>
              <a:rPr kumimoji="1" lang="zh-CN" altLang="en-US" sz="24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语义特征</a:t>
            </a:r>
          </a:p>
        </p:txBody>
      </p:sp>
    </p:spTree>
    <p:extLst>
      <p:ext uri="{BB962C8B-B14F-4D97-AF65-F5344CB8AC3E}">
        <p14:creationId xmlns:p14="http://schemas.microsoft.com/office/powerpoint/2010/main" val="3819553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390A8-A470-4C3C-81BD-F9C2724E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7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7D31C0-5028-29CF-2A91-9D5193B2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D4AF5-89B3-0150-0723-74B4887C5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兴趣点</a:t>
            </a:r>
            <a:r>
              <a:rPr lang="en-US" altLang="zh-CN" dirty="0"/>
              <a:t>-Point of Interest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1626E1-7DC0-43DE-3299-10B7652D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572" y="4906846"/>
            <a:ext cx="704501" cy="4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7C31CE-3ED7-750B-8254-15DE6BBD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06" y="4952337"/>
            <a:ext cx="651666" cy="26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DDFD05-F18C-15C6-6432-DB9855295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32" y="4856211"/>
            <a:ext cx="438437" cy="43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15CDC9-F6CF-F2CA-B889-8612F9B034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8293"/>
          <a:stretch/>
        </p:blipFill>
        <p:spPr>
          <a:xfrm>
            <a:off x="316906" y="2271500"/>
            <a:ext cx="2337337" cy="41355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416908-DA50-ACF2-1D1F-FFE03C8EFBFA}"/>
              </a:ext>
            </a:extLst>
          </p:cNvPr>
          <p:cNvSpPr txBox="1"/>
          <p:nvPr/>
        </p:nvSpPr>
        <p:spPr>
          <a:xfrm>
            <a:off x="347343" y="1019655"/>
            <a:ext cx="1149731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兴趣点（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）指的是表现出人的某种兴趣，或者服务于特定目的的位置，通常包括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名称、经度、纬度、类型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等属性，同一个兴趣点的属性信息分布在不同来源中。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0828AB3-EDAB-B287-B402-CFF40EA98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61747"/>
              </p:ext>
            </p:extLst>
          </p:nvPr>
        </p:nvGraphicFramePr>
        <p:xfrm>
          <a:off x="3043231" y="2336875"/>
          <a:ext cx="7565401" cy="724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8767">
                  <a:extLst>
                    <a:ext uri="{9D8B030D-6E8A-4147-A177-3AD203B41FA5}">
                      <a16:colId xmlns:a16="http://schemas.microsoft.com/office/drawing/2014/main" val="1951319910"/>
                    </a:ext>
                  </a:extLst>
                </a:gridCol>
                <a:gridCol w="1077599">
                  <a:extLst>
                    <a:ext uri="{9D8B030D-6E8A-4147-A177-3AD203B41FA5}">
                      <a16:colId xmlns:a16="http://schemas.microsoft.com/office/drawing/2014/main" val="1677384739"/>
                    </a:ext>
                  </a:extLst>
                </a:gridCol>
                <a:gridCol w="966571">
                  <a:extLst>
                    <a:ext uri="{9D8B030D-6E8A-4147-A177-3AD203B41FA5}">
                      <a16:colId xmlns:a16="http://schemas.microsoft.com/office/drawing/2014/main" val="3183719061"/>
                    </a:ext>
                  </a:extLst>
                </a:gridCol>
                <a:gridCol w="1947787">
                  <a:extLst>
                    <a:ext uri="{9D8B030D-6E8A-4147-A177-3AD203B41FA5}">
                      <a16:colId xmlns:a16="http://schemas.microsoft.com/office/drawing/2014/main" val="3670566612"/>
                    </a:ext>
                  </a:extLst>
                </a:gridCol>
                <a:gridCol w="1033784">
                  <a:extLst>
                    <a:ext uri="{9D8B030D-6E8A-4147-A177-3AD203B41FA5}">
                      <a16:colId xmlns:a16="http://schemas.microsoft.com/office/drawing/2014/main" val="3781371565"/>
                    </a:ext>
                  </a:extLst>
                </a:gridCol>
                <a:gridCol w="1210893">
                  <a:extLst>
                    <a:ext uri="{9D8B030D-6E8A-4147-A177-3AD203B41FA5}">
                      <a16:colId xmlns:a16="http://schemas.microsoft.com/office/drawing/2014/main" val="2443542848"/>
                    </a:ext>
                  </a:extLst>
                </a:gridCol>
              </a:tblGrid>
              <a:tr h="1706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名称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经度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纬度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地址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电话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类型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extLst>
                  <a:ext uri="{0D108BD9-81ED-4DB2-BD59-A6C34878D82A}">
                    <a16:rowId xmlns:a16="http://schemas.microsoft.com/office/drawing/2014/main" val="1480697369"/>
                  </a:ext>
                </a:extLst>
              </a:tr>
              <a:tr h="206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小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厨娘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淮扬菜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118.863752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31.948033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江宁科学园天印大道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1139</a:t>
                      </a:r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号近昌宁路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52173777;</a:t>
                      </a:r>
                    </a:p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4008519797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美食 淮扬菜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1532414040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8DB0ECB2-9AD3-DBF4-864F-BB66B4294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322632"/>
              </p:ext>
            </p:extLst>
          </p:nvPr>
        </p:nvGraphicFramePr>
        <p:xfrm>
          <a:off x="3047435" y="3444682"/>
          <a:ext cx="7561198" cy="795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546">
                  <a:extLst>
                    <a:ext uri="{9D8B030D-6E8A-4147-A177-3AD203B41FA5}">
                      <a16:colId xmlns:a16="http://schemas.microsoft.com/office/drawing/2014/main" val="1951319910"/>
                    </a:ext>
                  </a:extLst>
                </a:gridCol>
                <a:gridCol w="1068082">
                  <a:extLst>
                    <a:ext uri="{9D8B030D-6E8A-4147-A177-3AD203B41FA5}">
                      <a16:colId xmlns:a16="http://schemas.microsoft.com/office/drawing/2014/main" val="1677384739"/>
                    </a:ext>
                  </a:extLst>
                </a:gridCol>
                <a:gridCol w="951397">
                  <a:extLst>
                    <a:ext uri="{9D8B030D-6E8A-4147-A177-3AD203B41FA5}">
                      <a16:colId xmlns:a16="http://schemas.microsoft.com/office/drawing/2014/main" val="3183719061"/>
                    </a:ext>
                  </a:extLst>
                </a:gridCol>
                <a:gridCol w="1934381">
                  <a:extLst>
                    <a:ext uri="{9D8B030D-6E8A-4147-A177-3AD203B41FA5}">
                      <a16:colId xmlns:a16="http://schemas.microsoft.com/office/drawing/2014/main" val="3670566612"/>
                    </a:ext>
                  </a:extLst>
                </a:gridCol>
                <a:gridCol w="1110500">
                  <a:extLst>
                    <a:ext uri="{9D8B030D-6E8A-4147-A177-3AD203B41FA5}">
                      <a16:colId xmlns:a16="http://schemas.microsoft.com/office/drawing/2014/main" val="3781371565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2443542848"/>
                    </a:ext>
                  </a:extLst>
                </a:gridCol>
              </a:tblGrid>
              <a:tr h="1706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名称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经度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纬度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地址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电话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类型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extLst>
                  <a:ext uri="{0D108BD9-81ED-4DB2-BD59-A6C34878D82A}">
                    <a16:rowId xmlns:a16="http://schemas.microsoft.com/office/drawing/2014/main" val="1480697369"/>
                  </a:ext>
                </a:extLst>
              </a:tr>
              <a:tr h="206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小厨娘淮扬菜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（天印大道店）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118.863605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31.947703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天印大道</a:t>
                      </a: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1139</a:t>
                      </a:r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号（近昌宁路）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025-52173777</a:t>
                      </a: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美食 其他地方菜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1532414040"/>
                  </a:ext>
                </a:extLst>
              </a:tr>
            </a:tbl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B79FBAA0-586F-C95F-B069-FCBDBCE0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853" y="2389008"/>
            <a:ext cx="1095804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58CFC93-647D-DCC6-6E90-D09970B8B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18" y="3535187"/>
            <a:ext cx="100280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6DCE744-A550-6720-AEC0-CFC35035B5BD}"/>
              </a:ext>
            </a:extLst>
          </p:cNvPr>
          <p:cNvCxnSpPr>
            <a:cxnSpLocks/>
          </p:cNvCxnSpPr>
          <p:nvPr/>
        </p:nvCxnSpPr>
        <p:spPr>
          <a:xfrm>
            <a:off x="1764377" y="3162198"/>
            <a:ext cx="1250424" cy="533605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60A916-565A-B0A5-9BC8-63C72D57EDA7}"/>
              </a:ext>
            </a:extLst>
          </p:cNvPr>
          <p:cNvCxnSpPr>
            <a:cxnSpLocks/>
          </p:cNvCxnSpPr>
          <p:nvPr/>
        </p:nvCxnSpPr>
        <p:spPr>
          <a:xfrm flipV="1">
            <a:off x="1792806" y="2692248"/>
            <a:ext cx="1221995" cy="4699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7BC8207-C421-5AE0-309B-9B266767A5F8}"/>
              </a:ext>
            </a:extLst>
          </p:cNvPr>
          <p:cNvSpPr txBox="1"/>
          <p:nvPr/>
        </p:nvSpPr>
        <p:spPr>
          <a:xfrm>
            <a:off x="7500547" y="4681366"/>
            <a:ext cx="351514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电子地图服务和基于位置的服务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提供丰富的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97B4892-370A-9D89-9D10-67F66E960126}"/>
              </a:ext>
            </a:extLst>
          </p:cNvPr>
          <p:cNvSpPr txBox="1"/>
          <p:nvPr/>
        </p:nvSpPr>
        <p:spPr>
          <a:xfrm>
            <a:off x="4693739" y="5209778"/>
            <a:ext cx="1691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+mj-lt"/>
                <a:ea typeface="微软雅黑" panose="020B0503020204020204" pitchFamily="34" charset="-122"/>
              </a:rPr>
              <a:t>OpenStreetMap</a:t>
            </a:r>
            <a:endParaRPr lang="zh-CN" altLang="en-US" sz="1200" b="1" dirty="0"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EA27042-073C-C39C-B4FA-32A39CEB33C6}"/>
              </a:ext>
            </a:extLst>
          </p:cNvPr>
          <p:cNvCxnSpPr>
            <a:cxnSpLocks/>
          </p:cNvCxnSpPr>
          <p:nvPr/>
        </p:nvCxnSpPr>
        <p:spPr>
          <a:xfrm>
            <a:off x="1773759" y="3212763"/>
            <a:ext cx="1305492" cy="207606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8A6A9AE-1A19-DD71-20BD-8F9F3964E9CF}"/>
              </a:ext>
            </a:extLst>
          </p:cNvPr>
          <p:cNvSpPr/>
          <p:nvPr/>
        </p:nvSpPr>
        <p:spPr>
          <a:xfrm>
            <a:off x="3079251" y="4687392"/>
            <a:ext cx="7872257" cy="793359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A0F24BE-0F67-3DEA-F555-A09383ECA1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2706" y="4940108"/>
            <a:ext cx="1388464" cy="2965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A55B74-ABCB-0992-F633-ADF624CA2C09}"/>
              </a:ext>
            </a:extLst>
          </p:cNvPr>
          <p:cNvSpPr txBox="1"/>
          <p:nvPr/>
        </p:nvSpPr>
        <p:spPr>
          <a:xfrm>
            <a:off x="4446726" y="5529187"/>
            <a:ext cx="513730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高质量且完整的</a:t>
            </a:r>
            <a:r>
              <a:rPr kumimoji="1" lang="en-US" altLang="zh-CN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是提高导航系统、店铺选址、城市规划等服务质量的关键要素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08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7D31C0-5028-29CF-2A91-9D5193B2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D4AF5-89B3-0150-0723-74B4887C5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-</a:t>
            </a:r>
            <a:r>
              <a:rPr lang="zh-CN" altLang="en-US" dirty="0"/>
              <a:t>现有的</a:t>
            </a:r>
            <a:r>
              <a:rPr lang="en-US" altLang="zh-CN" dirty="0"/>
              <a:t>POI</a:t>
            </a:r>
            <a:r>
              <a:rPr lang="zh-CN" altLang="en-US" dirty="0"/>
              <a:t>数据有多糟糕？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416908-DA50-ACF2-1D1F-FFE03C8EFBFA}"/>
              </a:ext>
            </a:extLst>
          </p:cNvPr>
          <p:cNvSpPr txBox="1"/>
          <p:nvPr/>
        </p:nvSpPr>
        <p:spPr>
          <a:xfrm>
            <a:off x="291114" y="1038861"/>
            <a:ext cx="1167118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不正确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不完整的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数据会给用户带来糟糕的体验：走错路了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E8AE59-DC8C-BE58-40E4-5628095B7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0" y="1858156"/>
            <a:ext cx="4921012" cy="33048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560569-172D-2580-D0AF-D47FF9AF314B}"/>
              </a:ext>
            </a:extLst>
          </p:cNvPr>
          <p:cNvSpPr txBox="1"/>
          <p:nvPr/>
        </p:nvSpPr>
        <p:spPr>
          <a:xfrm>
            <a:off x="934703" y="5409394"/>
            <a:ext cx="419485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：高德地图和百度地图中，店铺“洗易洗”分别在两个距离很远的位置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AFE62B-E9A1-ACC7-B7AE-D53ABD1A2E5F}"/>
              </a:ext>
            </a:extLst>
          </p:cNvPr>
          <p:cNvSpPr txBox="1"/>
          <p:nvPr/>
        </p:nvSpPr>
        <p:spPr>
          <a:xfrm>
            <a:off x="5863377" y="4795397"/>
            <a:ext cx="594871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QUADRANT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年核实了阿姆斯特丹市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个电动车充电站的位置信息</a:t>
            </a:r>
            <a:r>
              <a:rPr lang="en-US" altLang="zh-CN" sz="1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[1]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，该市公共数据库中有超过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的位置不正确，而在流行地图中有超过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的位置不正确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漂亮的别针">
            <a:extLst>
              <a:ext uri="{FF2B5EF4-FFF2-40B4-BE49-F238E27FC236}">
                <a16:creationId xmlns:a16="http://schemas.microsoft.com/office/drawing/2014/main" id="{E2B151B9-5C98-F9C4-22F3-A7585F25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68" y="1754305"/>
            <a:ext cx="59531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页脚占位符 2">
            <a:extLst>
              <a:ext uri="{FF2B5EF4-FFF2-40B4-BE49-F238E27FC236}">
                <a16:creationId xmlns:a16="http://schemas.microsoft.com/office/drawing/2014/main" id="{D93FA130-F973-2254-8115-03E189687E5A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[1]  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数据来源：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https://www.quadrant.io/blog/preview-collecting-and-verifying-ev-charging-station-data-in-amsterdam-with-geolancer.</a:t>
            </a:r>
          </a:p>
        </p:txBody>
      </p:sp>
    </p:spTree>
    <p:extLst>
      <p:ext uri="{BB962C8B-B14F-4D97-AF65-F5344CB8AC3E}">
        <p14:creationId xmlns:p14="http://schemas.microsoft.com/office/powerpoint/2010/main" val="205980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7D31C0-5028-29CF-2A91-9D5193B2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D4AF5-89B3-0150-0723-74B4887C5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兴趣点数据集成</a:t>
            </a:r>
            <a:r>
              <a:rPr lang="en-US" altLang="zh-CN" dirty="0"/>
              <a:t>-POI data integration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599FA6-D2AA-89B9-3DBD-D2392BD52FC0}"/>
              </a:ext>
            </a:extLst>
          </p:cNvPr>
          <p:cNvSpPr txBox="1"/>
          <p:nvPr/>
        </p:nvSpPr>
        <p:spPr>
          <a:xfrm>
            <a:off x="491620" y="1061701"/>
            <a:ext cx="1136074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数据集成：为不同数据源中的异构数据提供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唯一的访问渠道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，从而实现信息共享，提升数据质量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数据集成技术：实体解析、数据融合、数据清洗等</a:t>
            </a:r>
            <a:r>
              <a:rPr kumimoji="1"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[1]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FEBD7A-D66D-591A-BA12-50D1C8999960}"/>
              </a:ext>
            </a:extLst>
          </p:cNvPr>
          <p:cNvSpPr txBox="1"/>
          <p:nvPr/>
        </p:nvSpPr>
        <p:spPr>
          <a:xfrm>
            <a:off x="556579" y="5447098"/>
            <a:ext cx="65973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现有的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数据集成方法大多数还是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劳动密集型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D3C42E63-A3CA-4A00-734F-A7CE471C0072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[1] 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来源：高云君 等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面向关系型与图数据的数据集成技术综述</a:t>
            </a:r>
            <a:endParaRPr lang="en-US" altLang="zh-CN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44" name="组合 1143">
            <a:extLst>
              <a:ext uri="{FF2B5EF4-FFF2-40B4-BE49-F238E27FC236}">
                <a16:creationId xmlns:a16="http://schemas.microsoft.com/office/drawing/2014/main" id="{51783F6A-8A8F-C06F-722A-BE9FD5E33B63}"/>
              </a:ext>
            </a:extLst>
          </p:cNvPr>
          <p:cNvGrpSpPr/>
          <p:nvPr/>
        </p:nvGrpSpPr>
        <p:grpSpPr>
          <a:xfrm>
            <a:off x="648920" y="2342175"/>
            <a:ext cx="6432614" cy="1854322"/>
            <a:chOff x="291114" y="7175054"/>
            <a:chExt cx="6432614" cy="185432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633A6934-8A59-C1EA-CAE3-43FD071AF7D0}"/>
                </a:ext>
              </a:extLst>
            </p:cNvPr>
            <p:cNvSpPr/>
            <p:nvPr/>
          </p:nvSpPr>
          <p:spPr>
            <a:xfrm>
              <a:off x="291114" y="7190050"/>
              <a:ext cx="3942471" cy="1818285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7060616-7415-159A-8C6F-A8CCEDB1A42E}"/>
                </a:ext>
              </a:extLst>
            </p:cNvPr>
            <p:cNvSpPr/>
            <p:nvPr/>
          </p:nvSpPr>
          <p:spPr>
            <a:xfrm>
              <a:off x="4520214" y="7186694"/>
              <a:ext cx="2186940" cy="1842682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B535E3C-D0A4-D0C2-275C-D651C07876B4}"/>
                </a:ext>
              </a:extLst>
            </p:cNvPr>
            <p:cNvSpPr txBox="1"/>
            <p:nvPr/>
          </p:nvSpPr>
          <p:spPr>
            <a:xfrm>
              <a:off x="1821838" y="717505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实体解析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BC50203-54DA-6F4A-83C3-3615E69AD35A}"/>
                </a:ext>
              </a:extLst>
            </p:cNvPr>
            <p:cNvSpPr txBox="1"/>
            <p:nvPr/>
          </p:nvSpPr>
          <p:spPr>
            <a:xfrm>
              <a:off x="5110982" y="720539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数据融合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DAEDE47-940A-BC1F-A022-D4AC69BE137E}"/>
                    </a:ext>
                  </a:extLst>
                </p:cNvPr>
                <p:cNvSpPr txBox="1"/>
                <p:nvPr/>
              </p:nvSpPr>
              <p:spPr>
                <a:xfrm>
                  <a:off x="6135312" y="7939437"/>
                  <a:ext cx="5829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𝑷𝑶𝑰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DAEDE47-940A-BC1F-A022-D4AC69BE1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312" y="7939437"/>
                  <a:ext cx="58291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333" r="-4167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EF9A3C5F-B2EC-7218-F749-3E0749B6CF44}"/>
                    </a:ext>
                  </a:extLst>
                </p:cNvPr>
                <p:cNvSpPr txBox="1"/>
                <p:nvPr/>
              </p:nvSpPr>
              <p:spPr>
                <a:xfrm>
                  <a:off x="6135490" y="8248860"/>
                  <a:ext cx="5882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𝑷𝑶𝑰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EF9A3C5F-B2EC-7218-F749-3E0749B6C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490" y="8248860"/>
                  <a:ext cx="58823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247" r="-4124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95" name="矩形: 圆角 1094">
            <a:extLst>
              <a:ext uri="{FF2B5EF4-FFF2-40B4-BE49-F238E27FC236}">
                <a16:creationId xmlns:a16="http://schemas.microsoft.com/office/drawing/2014/main" id="{E4A76086-8FF3-C7FB-4C9D-1EC8AAED1A9B}"/>
              </a:ext>
            </a:extLst>
          </p:cNvPr>
          <p:cNvSpPr/>
          <p:nvPr/>
        </p:nvSpPr>
        <p:spPr>
          <a:xfrm>
            <a:off x="659995" y="4450931"/>
            <a:ext cx="6416039" cy="741733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98" name="连接符: 肘形 1097">
            <a:extLst>
              <a:ext uri="{FF2B5EF4-FFF2-40B4-BE49-F238E27FC236}">
                <a16:creationId xmlns:a16="http://schemas.microsoft.com/office/drawing/2014/main" id="{BDC7C8DF-E089-B467-0C2F-A5C06A3BB171}"/>
              </a:ext>
            </a:extLst>
          </p:cNvPr>
          <p:cNvCxnSpPr>
            <a:cxnSpLocks/>
            <a:stCxn id="36" idx="1"/>
            <a:endCxn id="1095" idx="1"/>
          </p:cNvCxnSpPr>
          <p:nvPr/>
        </p:nvCxnSpPr>
        <p:spPr>
          <a:xfrm rot="10800000" flipH="1" flipV="1">
            <a:off x="648919" y="3266314"/>
            <a:ext cx="11075" cy="1555484"/>
          </a:xfrm>
          <a:prstGeom prst="bentConnector3">
            <a:avLst>
              <a:gd name="adj1" fmla="val -2201716"/>
            </a:avLst>
          </a:prstGeom>
          <a:ln w="50800">
            <a:solidFill>
              <a:srgbClr val="6E836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连接符: 肘形 1098">
            <a:extLst>
              <a:ext uri="{FF2B5EF4-FFF2-40B4-BE49-F238E27FC236}">
                <a16:creationId xmlns:a16="http://schemas.microsoft.com/office/drawing/2014/main" id="{CFA3E8CB-AB14-1375-C827-27A492CB7EFC}"/>
              </a:ext>
            </a:extLst>
          </p:cNvPr>
          <p:cNvCxnSpPr>
            <a:cxnSpLocks/>
            <a:stCxn id="1095" idx="3"/>
            <a:endCxn id="37" idx="3"/>
          </p:cNvCxnSpPr>
          <p:nvPr/>
        </p:nvCxnSpPr>
        <p:spPr>
          <a:xfrm flipH="1" flipV="1">
            <a:off x="7064960" y="3275156"/>
            <a:ext cx="11074" cy="1546642"/>
          </a:xfrm>
          <a:prstGeom prst="bentConnector3">
            <a:avLst>
              <a:gd name="adj1" fmla="val -2064295"/>
            </a:avLst>
          </a:prstGeom>
          <a:ln w="50800">
            <a:solidFill>
              <a:srgbClr val="6E8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0" name="组合 1099">
            <a:extLst>
              <a:ext uri="{FF2B5EF4-FFF2-40B4-BE49-F238E27FC236}">
                <a16:creationId xmlns:a16="http://schemas.microsoft.com/office/drawing/2014/main" id="{0B2660E9-E181-9650-1BAD-1CD097E2030D}"/>
              </a:ext>
            </a:extLst>
          </p:cNvPr>
          <p:cNvGrpSpPr/>
          <p:nvPr/>
        </p:nvGrpSpPr>
        <p:grpSpPr>
          <a:xfrm>
            <a:off x="7668006" y="2011566"/>
            <a:ext cx="3889848" cy="1159868"/>
            <a:chOff x="7793429" y="1001185"/>
            <a:chExt cx="3889848" cy="1159868"/>
          </a:xfrm>
        </p:grpSpPr>
        <p:sp>
          <p:nvSpPr>
            <p:cNvPr id="1101" name="文本框 1100">
              <a:extLst>
                <a:ext uri="{FF2B5EF4-FFF2-40B4-BE49-F238E27FC236}">
                  <a16:creationId xmlns:a16="http://schemas.microsoft.com/office/drawing/2014/main" id="{9400D61A-C442-B471-1F9D-5D306BABEBFF}"/>
                </a:ext>
              </a:extLst>
            </p:cNvPr>
            <p:cNvSpPr txBox="1"/>
            <p:nvPr/>
          </p:nvSpPr>
          <p:spPr>
            <a:xfrm>
              <a:off x="7793430" y="1001185"/>
              <a:ext cx="3887846" cy="369332"/>
            </a:xfrm>
            <a:prstGeom prst="rect">
              <a:avLst/>
            </a:prstGeom>
            <a:solidFill>
              <a:srgbClr val="FF9700"/>
            </a:solidFill>
            <a:ln w="28575">
              <a:solidFill>
                <a:srgbClr val="FF970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实体解析</a:t>
              </a:r>
              <a:r>
                <a:rPr lang="zh-CN" altLang="en-US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 </a:t>
              </a: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– Entity Resolution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1102" name="矩形 1101">
              <a:extLst>
                <a:ext uri="{FF2B5EF4-FFF2-40B4-BE49-F238E27FC236}">
                  <a16:creationId xmlns:a16="http://schemas.microsoft.com/office/drawing/2014/main" id="{26847C27-3A0F-C108-E50D-8CAF0700D0A6}"/>
                </a:ext>
              </a:extLst>
            </p:cNvPr>
            <p:cNvSpPr/>
            <p:nvPr/>
          </p:nvSpPr>
          <p:spPr>
            <a:xfrm>
              <a:off x="7793430" y="1371374"/>
              <a:ext cx="3887846" cy="789679"/>
            </a:xfrm>
            <a:prstGeom prst="rect">
              <a:avLst/>
            </a:prstGeom>
            <a:noFill/>
            <a:ln w="28575" cap="flat" cmpd="sng" algn="ctr">
              <a:solidFill>
                <a:srgbClr val="FF97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3" name="文本框 1102">
              <a:extLst>
                <a:ext uri="{FF2B5EF4-FFF2-40B4-BE49-F238E27FC236}">
                  <a16:creationId xmlns:a16="http://schemas.microsoft.com/office/drawing/2014/main" id="{3A33B1FB-4BF5-2A46-F4E5-FD631232A08F}"/>
                </a:ext>
              </a:extLst>
            </p:cNvPr>
            <p:cNvSpPr txBox="1"/>
            <p:nvPr/>
          </p:nvSpPr>
          <p:spPr>
            <a:xfrm>
              <a:off x="7793429" y="1470794"/>
              <a:ext cx="388984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关联不同来源中指向同一实体的数据实例</a:t>
              </a:r>
              <a:endParaRPr kumimoji="0" lang="zh-CN" altLang="en-US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4" name="组合 1103">
            <a:extLst>
              <a:ext uri="{FF2B5EF4-FFF2-40B4-BE49-F238E27FC236}">
                <a16:creationId xmlns:a16="http://schemas.microsoft.com/office/drawing/2014/main" id="{3CEF57D1-4C61-683C-96AC-199E27B57A59}"/>
              </a:ext>
            </a:extLst>
          </p:cNvPr>
          <p:cNvGrpSpPr/>
          <p:nvPr/>
        </p:nvGrpSpPr>
        <p:grpSpPr>
          <a:xfrm>
            <a:off x="7668007" y="3324530"/>
            <a:ext cx="3899258" cy="1666143"/>
            <a:chOff x="7793431" y="3737901"/>
            <a:chExt cx="3899258" cy="1666143"/>
          </a:xfrm>
        </p:grpSpPr>
        <p:sp>
          <p:nvSpPr>
            <p:cNvPr id="1105" name="文本框 1104">
              <a:extLst>
                <a:ext uri="{FF2B5EF4-FFF2-40B4-BE49-F238E27FC236}">
                  <a16:creationId xmlns:a16="http://schemas.microsoft.com/office/drawing/2014/main" id="{C328C730-1A05-E21D-E49A-588F9F90AF3D}"/>
                </a:ext>
              </a:extLst>
            </p:cNvPr>
            <p:cNvSpPr txBox="1"/>
            <p:nvPr/>
          </p:nvSpPr>
          <p:spPr>
            <a:xfrm>
              <a:off x="7793988" y="3737901"/>
              <a:ext cx="3887846" cy="369332"/>
            </a:xfrm>
            <a:prstGeom prst="rect">
              <a:avLst/>
            </a:prstGeom>
            <a:solidFill>
              <a:srgbClr val="EB7055"/>
            </a:solidFill>
            <a:ln w="28575">
              <a:solidFill>
                <a:srgbClr val="EB7055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数据融合 </a:t>
              </a: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– </a:t>
              </a: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D</a:t>
              </a: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ata Fusion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1106" name="矩形 1105">
              <a:extLst>
                <a:ext uri="{FF2B5EF4-FFF2-40B4-BE49-F238E27FC236}">
                  <a16:creationId xmlns:a16="http://schemas.microsoft.com/office/drawing/2014/main" id="{BB66E6EF-4149-9F3F-55D9-179F327A6636}"/>
                </a:ext>
              </a:extLst>
            </p:cNvPr>
            <p:cNvSpPr/>
            <p:nvPr/>
          </p:nvSpPr>
          <p:spPr>
            <a:xfrm>
              <a:off x="7793431" y="4115496"/>
              <a:ext cx="3887846" cy="1288548"/>
            </a:xfrm>
            <a:prstGeom prst="rect">
              <a:avLst/>
            </a:prstGeom>
            <a:noFill/>
            <a:ln w="28575" cap="flat" cmpd="sng" algn="ctr">
              <a:solidFill>
                <a:srgbClr val="EB7055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7" name="文本框 1106">
              <a:extLst>
                <a:ext uri="{FF2B5EF4-FFF2-40B4-BE49-F238E27FC236}">
                  <a16:creationId xmlns:a16="http://schemas.microsoft.com/office/drawing/2014/main" id="{9FC9C611-08C9-34E2-E9A4-99F8481E6155}"/>
                </a:ext>
              </a:extLst>
            </p:cNvPr>
            <p:cNvSpPr txBox="1"/>
            <p:nvPr/>
          </p:nvSpPr>
          <p:spPr>
            <a:xfrm>
              <a:off x="7802841" y="4178597"/>
              <a:ext cx="388984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b="1" kern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将已关联的不同来源的数据集成至统一的数据库中，解决数据集成过程中的冲突问题（数据异构性、不完整、错误或过时等）</a:t>
              </a:r>
            </a:p>
          </p:txBody>
        </p:sp>
      </p:grpSp>
      <p:grpSp>
        <p:nvGrpSpPr>
          <p:cNvPr id="1108" name="组合 1107">
            <a:extLst>
              <a:ext uri="{FF2B5EF4-FFF2-40B4-BE49-F238E27FC236}">
                <a16:creationId xmlns:a16="http://schemas.microsoft.com/office/drawing/2014/main" id="{468FD0F0-9454-531A-2250-2DE329BFE09C}"/>
              </a:ext>
            </a:extLst>
          </p:cNvPr>
          <p:cNvGrpSpPr/>
          <p:nvPr/>
        </p:nvGrpSpPr>
        <p:grpSpPr>
          <a:xfrm>
            <a:off x="7649359" y="5097111"/>
            <a:ext cx="3933087" cy="1032131"/>
            <a:chOff x="7793427" y="5003031"/>
            <a:chExt cx="3933087" cy="1032131"/>
          </a:xfrm>
        </p:grpSpPr>
        <p:sp>
          <p:nvSpPr>
            <p:cNvPr id="1109" name="文本框 1108">
              <a:extLst>
                <a:ext uri="{FF2B5EF4-FFF2-40B4-BE49-F238E27FC236}">
                  <a16:creationId xmlns:a16="http://schemas.microsoft.com/office/drawing/2014/main" id="{D8B10482-7D00-F180-D36F-E70584F12AC9}"/>
                </a:ext>
              </a:extLst>
            </p:cNvPr>
            <p:cNvSpPr txBox="1"/>
            <p:nvPr/>
          </p:nvSpPr>
          <p:spPr>
            <a:xfrm>
              <a:off x="7793987" y="5003031"/>
              <a:ext cx="388728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数据清洗 </a:t>
              </a: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–</a:t>
              </a: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 Data cleansing 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1110" name="矩形 1109">
              <a:extLst>
                <a:ext uri="{FF2B5EF4-FFF2-40B4-BE49-F238E27FC236}">
                  <a16:creationId xmlns:a16="http://schemas.microsoft.com/office/drawing/2014/main" id="{C13753D2-EEF0-F2D1-1E2D-8120435D3551}"/>
                </a:ext>
              </a:extLst>
            </p:cNvPr>
            <p:cNvSpPr/>
            <p:nvPr/>
          </p:nvSpPr>
          <p:spPr>
            <a:xfrm>
              <a:off x="7793427" y="5381158"/>
              <a:ext cx="3887289" cy="654004"/>
            </a:xfrm>
            <a:prstGeom prst="rect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2" name="文本框 1111">
              <a:extLst>
                <a:ext uri="{FF2B5EF4-FFF2-40B4-BE49-F238E27FC236}">
                  <a16:creationId xmlns:a16="http://schemas.microsoft.com/office/drawing/2014/main" id="{4DE43306-F40D-121A-F3CC-117111A548C9}"/>
                </a:ext>
              </a:extLst>
            </p:cNvPr>
            <p:cNvSpPr txBox="1"/>
            <p:nvPr/>
          </p:nvSpPr>
          <p:spPr>
            <a:xfrm>
              <a:off x="7836665" y="5386697"/>
              <a:ext cx="388984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检测并修复脏数据</a:t>
              </a:r>
              <a:r>
                <a:rPr kumimoji="0" lang="en-US" altLang="zh-CN" b="1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,</a:t>
              </a:r>
              <a:r>
                <a:rPr kumimoji="0" lang="zh-CN" altLang="en-US" b="1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以确保数据集成的有效性</a:t>
              </a:r>
            </a:p>
          </p:txBody>
        </p:sp>
      </p:grpSp>
      <p:graphicFrame>
        <p:nvGraphicFramePr>
          <p:cNvPr id="1116" name="表格 1115">
            <a:extLst>
              <a:ext uri="{FF2B5EF4-FFF2-40B4-BE49-F238E27FC236}">
                <a16:creationId xmlns:a16="http://schemas.microsoft.com/office/drawing/2014/main" id="{FD71F0A9-3E39-CCC1-32C0-4F677714F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17857"/>
              </p:ext>
            </p:extLst>
          </p:nvPr>
        </p:nvGraphicFramePr>
        <p:xfrm>
          <a:off x="882222" y="2807587"/>
          <a:ext cx="1394562" cy="105413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59547">
                  <a:extLst>
                    <a:ext uri="{9D8B030D-6E8A-4147-A177-3AD203B41FA5}">
                      <a16:colId xmlns:a16="http://schemas.microsoft.com/office/drawing/2014/main" val="1951319910"/>
                    </a:ext>
                  </a:extLst>
                </a:gridCol>
                <a:gridCol w="285531">
                  <a:extLst>
                    <a:ext uri="{9D8B030D-6E8A-4147-A177-3AD203B41FA5}">
                      <a16:colId xmlns:a16="http://schemas.microsoft.com/office/drawing/2014/main" val="1677384739"/>
                    </a:ext>
                  </a:extLst>
                </a:gridCol>
                <a:gridCol w="266745">
                  <a:extLst>
                    <a:ext uri="{9D8B030D-6E8A-4147-A177-3AD203B41FA5}">
                      <a16:colId xmlns:a16="http://schemas.microsoft.com/office/drawing/2014/main" val="3183719061"/>
                    </a:ext>
                  </a:extLst>
                </a:gridCol>
                <a:gridCol w="278424">
                  <a:extLst>
                    <a:ext uri="{9D8B030D-6E8A-4147-A177-3AD203B41FA5}">
                      <a16:colId xmlns:a16="http://schemas.microsoft.com/office/drawing/2014/main" val="3670566612"/>
                    </a:ext>
                  </a:extLst>
                </a:gridCol>
                <a:gridCol w="304315">
                  <a:extLst>
                    <a:ext uri="{9D8B030D-6E8A-4147-A177-3AD203B41FA5}">
                      <a16:colId xmlns:a16="http://schemas.microsoft.com/office/drawing/2014/main" val="2443542848"/>
                    </a:ext>
                  </a:extLst>
                </a:gridCol>
              </a:tblGrid>
              <a:tr h="303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名称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经度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纬度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地址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类型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extLst>
                  <a:ext uri="{0D108BD9-81ED-4DB2-BD59-A6C34878D82A}">
                    <a16:rowId xmlns:a16="http://schemas.microsoft.com/office/drawing/2014/main" val="1480697369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1532414040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813029164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4103533287"/>
                  </a:ext>
                </a:extLst>
              </a:tr>
            </a:tbl>
          </a:graphicData>
        </a:graphic>
      </p:graphicFrame>
      <p:graphicFrame>
        <p:nvGraphicFramePr>
          <p:cNvPr id="1117" name="表格 1116">
            <a:extLst>
              <a:ext uri="{FF2B5EF4-FFF2-40B4-BE49-F238E27FC236}">
                <a16:creationId xmlns:a16="http://schemas.microsoft.com/office/drawing/2014/main" id="{7CEA6306-B1FA-5F3D-6418-83493A7AD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90236"/>
              </p:ext>
            </p:extLst>
          </p:nvPr>
        </p:nvGraphicFramePr>
        <p:xfrm>
          <a:off x="2923507" y="2808406"/>
          <a:ext cx="1394562" cy="10541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9547">
                  <a:extLst>
                    <a:ext uri="{9D8B030D-6E8A-4147-A177-3AD203B41FA5}">
                      <a16:colId xmlns:a16="http://schemas.microsoft.com/office/drawing/2014/main" val="1951319910"/>
                    </a:ext>
                  </a:extLst>
                </a:gridCol>
                <a:gridCol w="285531">
                  <a:extLst>
                    <a:ext uri="{9D8B030D-6E8A-4147-A177-3AD203B41FA5}">
                      <a16:colId xmlns:a16="http://schemas.microsoft.com/office/drawing/2014/main" val="1677384739"/>
                    </a:ext>
                  </a:extLst>
                </a:gridCol>
                <a:gridCol w="266745">
                  <a:extLst>
                    <a:ext uri="{9D8B030D-6E8A-4147-A177-3AD203B41FA5}">
                      <a16:colId xmlns:a16="http://schemas.microsoft.com/office/drawing/2014/main" val="3183719061"/>
                    </a:ext>
                  </a:extLst>
                </a:gridCol>
                <a:gridCol w="278424">
                  <a:extLst>
                    <a:ext uri="{9D8B030D-6E8A-4147-A177-3AD203B41FA5}">
                      <a16:colId xmlns:a16="http://schemas.microsoft.com/office/drawing/2014/main" val="3670566612"/>
                    </a:ext>
                  </a:extLst>
                </a:gridCol>
                <a:gridCol w="304315">
                  <a:extLst>
                    <a:ext uri="{9D8B030D-6E8A-4147-A177-3AD203B41FA5}">
                      <a16:colId xmlns:a16="http://schemas.microsoft.com/office/drawing/2014/main" val="2443542848"/>
                    </a:ext>
                  </a:extLst>
                </a:gridCol>
              </a:tblGrid>
              <a:tr h="303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名称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经度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纬度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地址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类型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extLst>
                  <a:ext uri="{0D108BD9-81ED-4DB2-BD59-A6C34878D82A}">
                    <a16:rowId xmlns:a16="http://schemas.microsoft.com/office/drawing/2014/main" val="1480697369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1532414040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813029164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4103533287"/>
                  </a:ext>
                </a:extLst>
              </a:tr>
            </a:tbl>
          </a:graphicData>
        </a:graphic>
      </p:graphicFrame>
      <p:cxnSp>
        <p:nvCxnSpPr>
          <p:cNvPr id="1122" name="直接连接符 1121">
            <a:extLst>
              <a:ext uri="{FF2B5EF4-FFF2-40B4-BE49-F238E27FC236}">
                <a16:creationId xmlns:a16="http://schemas.microsoft.com/office/drawing/2014/main" id="{2DBE2CFA-2824-1C7D-CAA7-1B0E9A26C294}"/>
              </a:ext>
            </a:extLst>
          </p:cNvPr>
          <p:cNvCxnSpPr>
            <a:cxnSpLocks/>
          </p:cNvCxnSpPr>
          <p:nvPr/>
        </p:nvCxnSpPr>
        <p:spPr>
          <a:xfrm>
            <a:off x="2276784" y="3453196"/>
            <a:ext cx="644722" cy="247146"/>
          </a:xfrm>
          <a:prstGeom prst="line">
            <a:avLst/>
          </a:prstGeom>
          <a:noFill/>
          <a:ln w="19050">
            <a:solidFill>
              <a:srgbClr val="F6AB00"/>
            </a:solidFill>
            <a:prstDash val="solid"/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5" name="直接连接符 1124">
            <a:extLst>
              <a:ext uri="{FF2B5EF4-FFF2-40B4-BE49-F238E27FC236}">
                <a16:creationId xmlns:a16="http://schemas.microsoft.com/office/drawing/2014/main" id="{C21A4494-4447-2674-0FF2-3045A3A25708}"/>
              </a:ext>
            </a:extLst>
          </p:cNvPr>
          <p:cNvCxnSpPr>
            <a:cxnSpLocks/>
          </p:cNvCxnSpPr>
          <p:nvPr/>
        </p:nvCxnSpPr>
        <p:spPr>
          <a:xfrm>
            <a:off x="2276784" y="3219937"/>
            <a:ext cx="646723" cy="0"/>
          </a:xfrm>
          <a:prstGeom prst="line">
            <a:avLst/>
          </a:prstGeom>
          <a:noFill/>
          <a:ln w="19050">
            <a:solidFill>
              <a:srgbClr val="2F5597"/>
            </a:solidFill>
            <a:prstDash val="solid"/>
            <a:headEnd type="arrow" w="sm" len="sm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7" name="任意多边形: 形状 1136">
            <a:extLst>
              <a:ext uri="{FF2B5EF4-FFF2-40B4-BE49-F238E27FC236}">
                <a16:creationId xmlns:a16="http://schemas.microsoft.com/office/drawing/2014/main" id="{41A18148-AF07-7808-D2F1-A5BF4C042EF5}"/>
              </a:ext>
            </a:extLst>
          </p:cNvPr>
          <p:cNvSpPr/>
          <p:nvPr/>
        </p:nvSpPr>
        <p:spPr>
          <a:xfrm rot="175793" flipV="1">
            <a:off x="2691532" y="3166014"/>
            <a:ext cx="2392093" cy="489132"/>
          </a:xfrm>
          <a:custGeom>
            <a:avLst/>
            <a:gdLst>
              <a:gd name="connsiteX0" fmla="*/ 0 w 2943922"/>
              <a:gd name="connsiteY0" fmla="*/ 0 h 784570"/>
              <a:gd name="connsiteX1" fmla="*/ 1293541 w 2943922"/>
              <a:gd name="connsiteY1" fmla="*/ 780585 h 784570"/>
              <a:gd name="connsiteX2" fmla="*/ 2943922 w 2943922"/>
              <a:gd name="connsiteY2" fmla="*/ 301083 h 78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3922" h="784570">
                <a:moveTo>
                  <a:pt x="0" y="0"/>
                </a:moveTo>
                <a:cubicBezTo>
                  <a:pt x="401443" y="365202"/>
                  <a:pt x="802887" y="730405"/>
                  <a:pt x="1293541" y="780585"/>
                </a:cubicBezTo>
                <a:cubicBezTo>
                  <a:pt x="1784195" y="830766"/>
                  <a:pt x="2698595" y="392151"/>
                  <a:pt x="2943922" y="301083"/>
                </a:cubicBezTo>
              </a:path>
            </a:pathLst>
          </a:custGeom>
          <a:noFill/>
          <a:ln w="19050">
            <a:solidFill>
              <a:srgbClr val="F6AB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8" name="任意多边形: 形状 1137">
            <a:extLst>
              <a:ext uri="{FF2B5EF4-FFF2-40B4-BE49-F238E27FC236}">
                <a16:creationId xmlns:a16="http://schemas.microsoft.com/office/drawing/2014/main" id="{40D2F625-EF5C-60A5-5E0B-FF6F57D049AD}"/>
              </a:ext>
            </a:extLst>
          </p:cNvPr>
          <p:cNvSpPr/>
          <p:nvPr/>
        </p:nvSpPr>
        <p:spPr>
          <a:xfrm rot="363886">
            <a:off x="2588580" y="2666117"/>
            <a:ext cx="2479326" cy="662523"/>
          </a:xfrm>
          <a:custGeom>
            <a:avLst/>
            <a:gdLst>
              <a:gd name="connsiteX0" fmla="*/ 0 w 3311913"/>
              <a:gd name="connsiteY0" fmla="*/ 893585 h 893585"/>
              <a:gd name="connsiteX1" fmla="*/ 1761893 w 3311913"/>
              <a:gd name="connsiteY1" fmla="*/ 1487 h 893585"/>
              <a:gd name="connsiteX2" fmla="*/ 3311913 w 3311913"/>
              <a:gd name="connsiteY2" fmla="*/ 681712 h 8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1913" h="893585">
                <a:moveTo>
                  <a:pt x="0" y="893585"/>
                </a:moveTo>
                <a:cubicBezTo>
                  <a:pt x="604954" y="465192"/>
                  <a:pt x="1209908" y="36799"/>
                  <a:pt x="1761893" y="1487"/>
                </a:cubicBezTo>
                <a:cubicBezTo>
                  <a:pt x="2313878" y="-33825"/>
                  <a:pt x="2995962" y="570200"/>
                  <a:pt x="3311913" y="681712"/>
                </a:cubicBezTo>
              </a:path>
            </a:pathLst>
          </a:custGeom>
          <a:noFill/>
          <a:ln w="19050">
            <a:solidFill>
              <a:srgbClr val="2F559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39" name="表格 1138">
            <a:extLst>
              <a:ext uri="{FF2B5EF4-FFF2-40B4-BE49-F238E27FC236}">
                <a16:creationId xmlns:a16="http://schemas.microsoft.com/office/drawing/2014/main" id="{D9C0C757-1088-6214-3A4A-BC3EB6645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92837"/>
              </p:ext>
            </p:extLst>
          </p:nvPr>
        </p:nvGraphicFramePr>
        <p:xfrm>
          <a:off x="5065334" y="2860824"/>
          <a:ext cx="1394562" cy="80387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59547">
                  <a:extLst>
                    <a:ext uri="{9D8B030D-6E8A-4147-A177-3AD203B41FA5}">
                      <a16:colId xmlns:a16="http://schemas.microsoft.com/office/drawing/2014/main" val="1951319910"/>
                    </a:ext>
                  </a:extLst>
                </a:gridCol>
                <a:gridCol w="285531">
                  <a:extLst>
                    <a:ext uri="{9D8B030D-6E8A-4147-A177-3AD203B41FA5}">
                      <a16:colId xmlns:a16="http://schemas.microsoft.com/office/drawing/2014/main" val="1677384739"/>
                    </a:ext>
                  </a:extLst>
                </a:gridCol>
                <a:gridCol w="266745">
                  <a:extLst>
                    <a:ext uri="{9D8B030D-6E8A-4147-A177-3AD203B41FA5}">
                      <a16:colId xmlns:a16="http://schemas.microsoft.com/office/drawing/2014/main" val="3183719061"/>
                    </a:ext>
                  </a:extLst>
                </a:gridCol>
                <a:gridCol w="278424">
                  <a:extLst>
                    <a:ext uri="{9D8B030D-6E8A-4147-A177-3AD203B41FA5}">
                      <a16:colId xmlns:a16="http://schemas.microsoft.com/office/drawing/2014/main" val="3670566612"/>
                    </a:ext>
                  </a:extLst>
                </a:gridCol>
                <a:gridCol w="304315">
                  <a:extLst>
                    <a:ext uri="{9D8B030D-6E8A-4147-A177-3AD203B41FA5}">
                      <a16:colId xmlns:a16="http://schemas.microsoft.com/office/drawing/2014/main" val="2443542848"/>
                    </a:ext>
                  </a:extLst>
                </a:gridCol>
              </a:tblGrid>
              <a:tr h="303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名称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经度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纬度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地址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类型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extLst>
                  <a:ext uri="{0D108BD9-81ED-4DB2-BD59-A6C34878D82A}">
                    <a16:rowId xmlns:a16="http://schemas.microsoft.com/office/drawing/2014/main" val="1480697369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1532414040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4103533287"/>
                  </a:ext>
                </a:extLst>
              </a:tr>
            </a:tbl>
          </a:graphicData>
        </a:graphic>
      </p:graphicFrame>
      <p:sp>
        <p:nvSpPr>
          <p:cNvPr id="1149" name="文本框 1148">
            <a:extLst>
              <a:ext uri="{FF2B5EF4-FFF2-40B4-BE49-F238E27FC236}">
                <a16:creationId xmlns:a16="http://schemas.microsoft.com/office/drawing/2014/main" id="{C98B9055-9FB7-099C-9C10-395D87EC3F9E}"/>
              </a:ext>
            </a:extLst>
          </p:cNvPr>
          <p:cNvSpPr txBox="1"/>
          <p:nvPr/>
        </p:nvSpPr>
        <p:spPr>
          <a:xfrm>
            <a:off x="5871248" y="45203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数据清洗</a:t>
            </a:r>
          </a:p>
        </p:txBody>
      </p:sp>
      <p:sp>
        <p:nvSpPr>
          <p:cNvPr id="1159" name="矩形: 圆角 1158">
            <a:extLst>
              <a:ext uri="{FF2B5EF4-FFF2-40B4-BE49-F238E27FC236}">
                <a16:creationId xmlns:a16="http://schemas.microsoft.com/office/drawing/2014/main" id="{C2F39BE2-B0AD-1969-A093-AC9B923D1853}"/>
              </a:ext>
            </a:extLst>
          </p:cNvPr>
          <p:cNvSpPr/>
          <p:nvPr/>
        </p:nvSpPr>
        <p:spPr>
          <a:xfrm>
            <a:off x="924495" y="4589494"/>
            <a:ext cx="1154300" cy="468560"/>
          </a:xfrm>
          <a:prstGeom prst="roundRect">
            <a:avLst>
              <a:gd name="adj" fmla="val 23980"/>
            </a:avLst>
          </a:prstGeom>
          <a:noFill/>
          <a:ln w="28575">
            <a:solidFill>
              <a:srgbClr val="587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原始数据</a:t>
            </a:r>
          </a:p>
        </p:txBody>
      </p:sp>
      <p:sp>
        <p:nvSpPr>
          <p:cNvPr id="1168" name="矩形: 圆角 1167">
            <a:extLst>
              <a:ext uri="{FF2B5EF4-FFF2-40B4-BE49-F238E27FC236}">
                <a16:creationId xmlns:a16="http://schemas.microsoft.com/office/drawing/2014/main" id="{EBC5CB4D-186B-56EF-6D22-8612D8BE211B}"/>
              </a:ext>
            </a:extLst>
          </p:cNvPr>
          <p:cNvSpPr/>
          <p:nvPr/>
        </p:nvSpPr>
        <p:spPr>
          <a:xfrm>
            <a:off x="2755467" y="4589494"/>
            <a:ext cx="1154300" cy="468560"/>
          </a:xfrm>
          <a:prstGeom prst="roundRect">
            <a:avLst>
              <a:gd name="adj" fmla="val 30485"/>
            </a:avLst>
          </a:prstGeom>
          <a:noFill/>
          <a:ln w="28575">
            <a:solidFill>
              <a:srgbClr val="EB7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错误检测</a:t>
            </a:r>
          </a:p>
        </p:txBody>
      </p:sp>
      <p:sp>
        <p:nvSpPr>
          <p:cNvPr id="1169" name="矩形: 圆角 1168">
            <a:extLst>
              <a:ext uri="{FF2B5EF4-FFF2-40B4-BE49-F238E27FC236}">
                <a16:creationId xmlns:a16="http://schemas.microsoft.com/office/drawing/2014/main" id="{C53F362D-F9E8-B99C-F0CA-A7CCDDEB5647}"/>
              </a:ext>
            </a:extLst>
          </p:cNvPr>
          <p:cNvSpPr/>
          <p:nvPr/>
        </p:nvSpPr>
        <p:spPr>
          <a:xfrm>
            <a:off x="4552689" y="4589494"/>
            <a:ext cx="1154300" cy="468560"/>
          </a:xfrm>
          <a:prstGeom prst="roundRect">
            <a:avLst>
              <a:gd name="adj" fmla="val 30485"/>
            </a:avLst>
          </a:prstGeom>
          <a:noFill/>
          <a:ln w="28575">
            <a:solidFill>
              <a:srgbClr val="EB7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错误修复</a:t>
            </a:r>
          </a:p>
        </p:txBody>
      </p:sp>
      <p:sp>
        <p:nvSpPr>
          <p:cNvPr id="1170" name="箭头: 下 1169">
            <a:extLst>
              <a:ext uri="{FF2B5EF4-FFF2-40B4-BE49-F238E27FC236}">
                <a16:creationId xmlns:a16="http://schemas.microsoft.com/office/drawing/2014/main" id="{BC33103A-8FE3-9BC4-DE58-1766A0BD5467}"/>
              </a:ext>
            </a:extLst>
          </p:cNvPr>
          <p:cNvSpPr/>
          <p:nvPr/>
        </p:nvSpPr>
        <p:spPr>
          <a:xfrm rot="16200000" flipH="1">
            <a:off x="2339866" y="4486514"/>
            <a:ext cx="133555" cy="618822"/>
          </a:xfrm>
          <a:prstGeom prst="downArrow">
            <a:avLst>
              <a:gd name="adj1" fmla="val 45163"/>
              <a:gd name="adj2" fmla="val 25975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2" name="箭头: 下 1171">
            <a:extLst>
              <a:ext uri="{FF2B5EF4-FFF2-40B4-BE49-F238E27FC236}">
                <a16:creationId xmlns:a16="http://schemas.microsoft.com/office/drawing/2014/main" id="{869C66D2-E883-14EF-BE78-C982AE307DE2}"/>
              </a:ext>
            </a:extLst>
          </p:cNvPr>
          <p:cNvSpPr/>
          <p:nvPr/>
        </p:nvSpPr>
        <p:spPr>
          <a:xfrm rot="16200000" flipH="1">
            <a:off x="4163478" y="4486514"/>
            <a:ext cx="133555" cy="618822"/>
          </a:xfrm>
          <a:prstGeom prst="downArrow">
            <a:avLst>
              <a:gd name="adj1" fmla="val 45163"/>
              <a:gd name="adj2" fmla="val 25975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6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7D31C0-5028-29CF-2A91-9D5193B2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D4AF5-89B3-0150-0723-74B4887C5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兴趣点数据集成面临的挑战 </a:t>
            </a:r>
            <a:r>
              <a:rPr lang="en-US" altLang="zh-CN" dirty="0"/>
              <a:t>– </a:t>
            </a:r>
            <a:r>
              <a:rPr lang="zh-CN" altLang="en-US" dirty="0"/>
              <a:t>数据异构性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9191D-DED8-AB56-8241-BD3670E1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64" y="2397649"/>
            <a:ext cx="5231856" cy="36860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86EB4C-BC5B-0DB4-B269-C6BD1369904F}"/>
              </a:ext>
            </a:extLst>
          </p:cNvPr>
          <p:cNvSpPr txBox="1"/>
          <p:nvPr/>
        </p:nvSpPr>
        <p:spPr>
          <a:xfrm>
            <a:off x="347343" y="1019655"/>
            <a:ext cx="1149731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兴趣点的内在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异构性挑战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：在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2015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年注册的南极皇宫酒店，后来被另一家酒店收购，并更新名字为“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Xenia Hotel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”，但他们指的是同一家酒店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2D0F1C-EA8C-0D1E-AC61-C482BCADB05F}"/>
              </a:ext>
            </a:extLst>
          </p:cNvPr>
          <p:cNvSpPr txBox="1"/>
          <p:nvPr/>
        </p:nvSpPr>
        <p:spPr>
          <a:xfrm>
            <a:off x="5836152" y="2377842"/>
            <a:ext cx="3470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匹配属性：电话号码、地址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E7FAE-63E0-BE7D-B6E8-DC0E5B3B714D}"/>
              </a:ext>
            </a:extLst>
          </p:cNvPr>
          <p:cNvSpPr txBox="1"/>
          <p:nvPr/>
        </p:nvSpPr>
        <p:spPr>
          <a:xfrm>
            <a:off x="5927292" y="318541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属性</a:t>
            </a:r>
            <a:r>
              <a:rPr kumimoji="1" lang="zh-CN" altLang="en-US" sz="16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值的格式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09BD86-61D9-B163-986A-20122C48647A}"/>
              </a:ext>
            </a:extLst>
          </p:cNvPr>
          <p:cNvSpPr txBox="1"/>
          <p:nvPr/>
        </p:nvSpPr>
        <p:spPr>
          <a:xfrm>
            <a:off x="5858131" y="4209009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属性</a:t>
            </a:r>
            <a:r>
              <a:rPr kumimoji="1" lang="zh-CN" altLang="en-US" sz="16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表示形式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不同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结构化与非结构化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6A735C-2D38-11BA-8E24-B49D4D6F652D}"/>
              </a:ext>
            </a:extLst>
          </p:cNvPr>
          <p:cNvSpPr txBox="1"/>
          <p:nvPr/>
        </p:nvSpPr>
        <p:spPr>
          <a:xfrm>
            <a:off x="7844572" y="3185410"/>
            <a:ext cx="420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000000"/>
                </a:solidFill>
                <a:latin typeface="LinLibertineTI"/>
              </a:rPr>
              <a:t>电话号码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</a:rPr>
              <a:t>1</a:t>
            </a:r>
            <a:r>
              <a:rPr lang="zh-CN" altLang="en-US" i="1" dirty="0">
                <a:solidFill>
                  <a:srgbClr val="000000"/>
                </a:solidFill>
                <a:latin typeface="LinLibertineTI"/>
              </a:rPr>
              <a:t>：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  <a:sym typeface="Wingdings" panose="05000000000000000000" pitchFamily="2" charset="2"/>
              </a:rPr>
              <a:t>(210)99 99 999</a:t>
            </a:r>
            <a:endParaRPr lang="en-US" altLang="zh-CN" i="1" dirty="0">
              <a:solidFill>
                <a:srgbClr val="000000"/>
              </a:solidFill>
              <a:latin typeface="LinLibertineTI"/>
            </a:endParaRPr>
          </a:p>
          <a:p>
            <a:r>
              <a:rPr lang="zh-CN" altLang="en-US" i="1" dirty="0">
                <a:solidFill>
                  <a:srgbClr val="000000"/>
                </a:solidFill>
                <a:latin typeface="LinLibertineTI"/>
              </a:rPr>
              <a:t>电话号码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</a:rPr>
              <a:t>2</a:t>
            </a:r>
            <a:r>
              <a:rPr lang="zh-CN" altLang="en-US" i="1" dirty="0">
                <a:solidFill>
                  <a:srgbClr val="000000"/>
                </a:solidFill>
                <a:latin typeface="LinLibertineTI"/>
              </a:rPr>
              <a:t>：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  <a:sym typeface="Wingdings" panose="05000000000000000000" pitchFamily="2" charset="2"/>
              </a:rPr>
              <a:t>(+30)210-999-9999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8036C2-4767-A122-31C0-282AAE5D4367}"/>
              </a:ext>
            </a:extLst>
          </p:cNvPr>
          <p:cNvSpPr txBox="1"/>
          <p:nvPr/>
        </p:nvSpPr>
        <p:spPr>
          <a:xfrm>
            <a:off x="7844572" y="4198944"/>
            <a:ext cx="43474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000000"/>
                </a:solidFill>
                <a:latin typeface="LinLibertineTI"/>
              </a:rPr>
              <a:t>地址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</a:rPr>
              <a:t>1</a:t>
            </a:r>
            <a:r>
              <a:rPr lang="zh-CN" altLang="en-US" i="1" dirty="0">
                <a:solidFill>
                  <a:srgbClr val="000000"/>
                </a:solidFill>
                <a:latin typeface="LinLibertineTI"/>
              </a:rPr>
              <a:t>：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</a:rPr>
              <a:t>”street”: number post code</a:t>
            </a:r>
          </a:p>
          <a:p>
            <a:r>
              <a:rPr lang="en-US" altLang="zh-CN" i="1" dirty="0">
                <a:solidFill>
                  <a:srgbClr val="000000"/>
                </a:solidFill>
                <a:latin typeface="LinLibertineTI"/>
              </a:rPr>
              <a:t>	      “number”: 24</a:t>
            </a:r>
          </a:p>
          <a:p>
            <a:r>
              <a:rPr lang="en-US" altLang="zh-CN" i="1" dirty="0">
                <a:solidFill>
                  <a:srgbClr val="000000"/>
                </a:solidFill>
                <a:latin typeface="LinLibertineTI"/>
              </a:rPr>
              <a:t>	      “post code”: 10124</a:t>
            </a:r>
          </a:p>
          <a:p>
            <a:endParaRPr lang="en-US" altLang="zh-CN" i="1" dirty="0">
              <a:solidFill>
                <a:srgbClr val="000000"/>
              </a:solidFill>
              <a:latin typeface="LinLibertineTI"/>
            </a:endParaRPr>
          </a:p>
          <a:p>
            <a:r>
              <a:rPr lang="zh-CN" altLang="en-US" i="1" dirty="0">
                <a:solidFill>
                  <a:srgbClr val="000000"/>
                </a:solidFill>
                <a:latin typeface="LinLibertineTI"/>
              </a:rPr>
              <a:t>地址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</a:rPr>
              <a:t>2</a:t>
            </a:r>
            <a:r>
              <a:rPr lang="zh-CN" altLang="en-US" i="1" dirty="0">
                <a:solidFill>
                  <a:srgbClr val="000000"/>
                </a:solidFill>
                <a:latin typeface="LinLibertineTI"/>
              </a:rPr>
              <a:t>：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  <a:sym typeface="Wingdings" panose="05000000000000000000" pitchFamily="2" charset="2"/>
              </a:rPr>
              <a:t>”24 </a:t>
            </a:r>
            <a:r>
              <a:rPr lang="en-US" altLang="zh-CN" i="1" dirty="0" err="1">
                <a:solidFill>
                  <a:srgbClr val="000000"/>
                </a:solidFill>
                <a:latin typeface="LinLibertineTI"/>
                <a:sym typeface="Wingdings" panose="05000000000000000000" pitchFamily="2" charset="2"/>
              </a:rPr>
              <a:t>Acropoleos</a:t>
            </a:r>
            <a:r>
              <a:rPr lang="en-US" altLang="zh-CN" i="1" dirty="0">
                <a:solidFill>
                  <a:srgbClr val="000000"/>
                </a:solidFill>
                <a:latin typeface="LinLibertineTI"/>
                <a:sym typeface="Wingdings" panose="05000000000000000000" pitchFamily="2" charset="2"/>
              </a:rPr>
              <a:t> St., 10124, Athens”</a:t>
            </a:r>
            <a:endParaRPr lang="en-US" altLang="zh-CN" i="1" dirty="0">
              <a:solidFill>
                <a:srgbClr val="000000"/>
              </a:solidFill>
              <a:latin typeface="LinLibertineTI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01CF0F3-C516-51B0-E52D-A8FFD2252A81}"/>
              </a:ext>
            </a:extLst>
          </p:cNvPr>
          <p:cNvSpPr/>
          <p:nvPr/>
        </p:nvSpPr>
        <p:spPr>
          <a:xfrm>
            <a:off x="5836152" y="4146013"/>
            <a:ext cx="6208489" cy="1937717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9943816-EA2B-8108-6295-6E04630DFA7B}"/>
              </a:ext>
            </a:extLst>
          </p:cNvPr>
          <p:cNvSpPr/>
          <p:nvPr/>
        </p:nvSpPr>
        <p:spPr>
          <a:xfrm>
            <a:off x="5852177" y="3079190"/>
            <a:ext cx="6208489" cy="923456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65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7D31C0-5028-29CF-2A91-9D5193B2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D4AF5-89B3-0150-0723-74B4887C5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兴趣点数据集成面临的挑战 </a:t>
            </a:r>
            <a:r>
              <a:rPr lang="en-US" altLang="zh-CN" dirty="0"/>
              <a:t>– </a:t>
            </a:r>
            <a:r>
              <a:rPr lang="zh-CN" altLang="en-US" dirty="0"/>
              <a:t>概述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A1F9DD-44B3-4EED-03A3-BD92CC40C6E0}"/>
              </a:ext>
            </a:extLst>
          </p:cNvPr>
          <p:cNvSpPr txBox="1"/>
          <p:nvPr/>
        </p:nvSpPr>
        <p:spPr>
          <a:xfrm>
            <a:off x="433618" y="1101696"/>
            <a:ext cx="11671187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Lack of standardization – 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缺乏标准化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缺少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统一标识符</a:t>
            </a:r>
            <a:endParaRPr kumimoji="1" lang="en-US" altLang="zh-CN" sz="2000" b="1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Inherent ambiguity of POIs – 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兴趣点的固有模糊特性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包括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坐标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误差、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命名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方式不同、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分类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模式不同、数据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过时</a:t>
            </a:r>
            <a:endParaRPr kumimoji="1" lang="en-US" altLang="zh-CN" sz="2000" b="1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Long update cycles – 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更新周期长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大多数供应商每年更新一次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数据，往往没有更新前后数据变化的记录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Fragmented POI profiles – 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碎片化资料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每种类型的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数据来源中只有兴趣点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某些方面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的信息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POIs treated independently and out of context – 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独立考虑和脱离上下文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每个兴趣点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独立存储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，没有与其他兴趣点之间的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连接</a:t>
            </a:r>
            <a:endParaRPr kumimoji="1" lang="en-US" altLang="zh-CN" sz="2000" b="1" dirty="0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6DFDD14-2318-8E0C-F6AA-86A127647329}"/>
              </a:ext>
            </a:extLst>
          </p:cNvPr>
          <p:cNvSpPr/>
          <p:nvPr/>
        </p:nvSpPr>
        <p:spPr>
          <a:xfrm>
            <a:off x="1378669" y="5925128"/>
            <a:ext cx="9434662" cy="4819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EB7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应用</a:t>
            </a:r>
            <a:r>
              <a:rPr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链接数据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，处理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POI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固有的地理空间、主题和语义歧义</a:t>
            </a:r>
          </a:p>
        </p:txBody>
      </p:sp>
    </p:spTree>
    <p:extLst>
      <p:ext uri="{BB962C8B-B14F-4D97-AF65-F5344CB8AC3E}">
        <p14:creationId xmlns:p14="http://schemas.microsoft.com/office/powerpoint/2010/main" val="259628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A7BAC1-874A-4BDD-919F-9109A99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FDAD5-3B07-4798-9FF4-B866A77B2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兴趣点数据集合相关工作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A9A0D88-93FC-E5F2-F56D-4DA3313904D8}"/>
              </a:ext>
            </a:extLst>
          </p:cNvPr>
          <p:cNvGrpSpPr/>
          <p:nvPr/>
        </p:nvGrpSpPr>
        <p:grpSpPr>
          <a:xfrm>
            <a:off x="872763" y="1320050"/>
            <a:ext cx="6432614" cy="1854322"/>
            <a:chOff x="291114" y="7175054"/>
            <a:chExt cx="6432614" cy="1854322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935397B-35AB-F469-969A-AD828E34BB86}"/>
                </a:ext>
              </a:extLst>
            </p:cNvPr>
            <p:cNvSpPr/>
            <p:nvPr/>
          </p:nvSpPr>
          <p:spPr>
            <a:xfrm>
              <a:off x="291114" y="7190050"/>
              <a:ext cx="3942471" cy="1818285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174C409E-37C5-2B4A-6A28-F4BB5E5D56C7}"/>
                </a:ext>
              </a:extLst>
            </p:cNvPr>
            <p:cNvSpPr/>
            <p:nvPr/>
          </p:nvSpPr>
          <p:spPr>
            <a:xfrm>
              <a:off x="4520214" y="7186694"/>
              <a:ext cx="2186940" cy="1842682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9AD5329-3CCD-9C04-9FF5-D192BE4313A4}"/>
                </a:ext>
              </a:extLst>
            </p:cNvPr>
            <p:cNvSpPr txBox="1"/>
            <p:nvPr/>
          </p:nvSpPr>
          <p:spPr>
            <a:xfrm>
              <a:off x="1821838" y="717505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实体解析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EE84A93-F271-1410-D4E6-8157FF6478F2}"/>
                </a:ext>
              </a:extLst>
            </p:cNvPr>
            <p:cNvSpPr txBox="1"/>
            <p:nvPr/>
          </p:nvSpPr>
          <p:spPr>
            <a:xfrm>
              <a:off x="5110982" y="720539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数据融合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490F419D-3054-0466-552F-D1C6B9444DF3}"/>
                    </a:ext>
                  </a:extLst>
                </p:cNvPr>
                <p:cNvSpPr txBox="1"/>
                <p:nvPr/>
              </p:nvSpPr>
              <p:spPr>
                <a:xfrm>
                  <a:off x="6135312" y="7939437"/>
                  <a:ext cx="5829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𝑷𝑶𝑰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490F419D-3054-0466-552F-D1C6B9444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312" y="7939437"/>
                  <a:ext cx="58291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474" r="-4211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428C306-ABA9-DDFF-1D6B-8908ABC7C1A7}"/>
                    </a:ext>
                  </a:extLst>
                </p:cNvPr>
                <p:cNvSpPr txBox="1"/>
                <p:nvPr/>
              </p:nvSpPr>
              <p:spPr>
                <a:xfrm>
                  <a:off x="6135490" y="8248860"/>
                  <a:ext cx="5882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𝑷𝑶𝑰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428C306-ABA9-DDFF-1D6B-8908ABC7C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490" y="8248860"/>
                  <a:ext cx="58823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375" r="-4167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D682D8AC-3E02-DA48-44AB-5362EC7A35A1}"/>
              </a:ext>
            </a:extLst>
          </p:cNvPr>
          <p:cNvSpPr/>
          <p:nvPr/>
        </p:nvSpPr>
        <p:spPr>
          <a:xfrm>
            <a:off x="883838" y="3428806"/>
            <a:ext cx="6416039" cy="741733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E7FA2FDF-26CE-1E39-6BC1-A6FC2B69AB73}"/>
              </a:ext>
            </a:extLst>
          </p:cNvPr>
          <p:cNvCxnSpPr>
            <a:cxnSpLocks/>
            <a:stCxn id="72" idx="1"/>
            <a:endCxn id="78" idx="1"/>
          </p:cNvCxnSpPr>
          <p:nvPr/>
        </p:nvCxnSpPr>
        <p:spPr>
          <a:xfrm rot="10800000" flipH="1" flipV="1">
            <a:off x="872762" y="2244189"/>
            <a:ext cx="11075" cy="1555484"/>
          </a:xfrm>
          <a:prstGeom prst="bentConnector3">
            <a:avLst>
              <a:gd name="adj1" fmla="val -2201716"/>
            </a:avLst>
          </a:prstGeom>
          <a:ln w="50800">
            <a:solidFill>
              <a:srgbClr val="6E836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7754E62D-668F-9F05-3778-170E82B3EA43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 flipH="1" flipV="1">
            <a:off x="7288803" y="2253031"/>
            <a:ext cx="11074" cy="1546642"/>
          </a:xfrm>
          <a:prstGeom prst="bentConnector3">
            <a:avLst>
              <a:gd name="adj1" fmla="val -2064295"/>
            </a:avLst>
          </a:prstGeom>
          <a:ln w="50800">
            <a:solidFill>
              <a:srgbClr val="6E8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表格 80">
            <a:extLst>
              <a:ext uri="{FF2B5EF4-FFF2-40B4-BE49-F238E27FC236}">
                <a16:creationId xmlns:a16="http://schemas.microsoft.com/office/drawing/2014/main" id="{A5E1D5F7-2D67-828E-FCDB-4FCF1DE2A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851307"/>
              </p:ext>
            </p:extLst>
          </p:nvPr>
        </p:nvGraphicFramePr>
        <p:xfrm>
          <a:off x="1106065" y="1785462"/>
          <a:ext cx="1394562" cy="105413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59547">
                  <a:extLst>
                    <a:ext uri="{9D8B030D-6E8A-4147-A177-3AD203B41FA5}">
                      <a16:colId xmlns:a16="http://schemas.microsoft.com/office/drawing/2014/main" val="1951319910"/>
                    </a:ext>
                  </a:extLst>
                </a:gridCol>
                <a:gridCol w="285531">
                  <a:extLst>
                    <a:ext uri="{9D8B030D-6E8A-4147-A177-3AD203B41FA5}">
                      <a16:colId xmlns:a16="http://schemas.microsoft.com/office/drawing/2014/main" val="1677384739"/>
                    </a:ext>
                  </a:extLst>
                </a:gridCol>
                <a:gridCol w="266745">
                  <a:extLst>
                    <a:ext uri="{9D8B030D-6E8A-4147-A177-3AD203B41FA5}">
                      <a16:colId xmlns:a16="http://schemas.microsoft.com/office/drawing/2014/main" val="3183719061"/>
                    </a:ext>
                  </a:extLst>
                </a:gridCol>
                <a:gridCol w="278424">
                  <a:extLst>
                    <a:ext uri="{9D8B030D-6E8A-4147-A177-3AD203B41FA5}">
                      <a16:colId xmlns:a16="http://schemas.microsoft.com/office/drawing/2014/main" val="3670566612"/>
                    </a:ext>
                  </a:extLst>
                </a:gridCol>
                <a:gridCol w="304315">
                  <a:extLst>
                    <a:ext uri="{9D8B030D-6E8A-4147-A177-3AD203B41FA5}">
                      <a16:colId xmlns:a16="http://schemas.microsoft.com/office/drawing/2014/main" val="2443542848"/>
                    </a:ext>
                  </a:extLst>
                </a:gridCol>
              </a:tblGrid>
              <a:tr h="303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名称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经度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纬度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地址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类型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extLst>
                  <a:ext uri="{0D108BD9-81ED-4DB2-BD59-A6C34878D82A}">
                    <a16:rowId xmlns:a16="http://schemas.microsoft.com/office/drawing/2014/main" val="1480697369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1532414040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813029164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4103533287"/>
                  </a:ext>
                </a:extLst>
              </a:tr>
            </a:tbl>
          </a:graphicData>
        </a:graphic>
      </p:graphicFrame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F1D5ACBF-93BD-0D91-F639-7A231F464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135151"/>
              </p:ext>
            </p:extLst>
          </p:nvPr>
        </p:nvGraphicFramePr>
        <p:xfrm>
          <a:off x="3147350" y="1786281"/>
          <a:ext cx="1394562" cy="10541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9547">
                  <a:extLst>
                    <a:ext uri="{9D8B030D-6E8A-4147-A177-3AD203B41FA5}">
                      <a16:colId xmlns:a16="http://schemas.microsoft.com/office/drawing/2014/main" val="1951319910"/>
                    </a:ext>
                  </a:extLst>
                </a:gridCol>
                <a:gridCol w="285531">
                  <a:extLst>
                    <a:ext uri="{9D8B030D-6E8A-4147-A177-3AD203B41FA5}">
                      <a16:colId xmlns:a16="http://schemas.microsoft.com/office/drawing/2014/main" val="1677384739"/>
                    </a:ext>
                  </a:extLst>
                </a:gridCol>
                <a:gridCol w="266745">
                  <a:extLst>
                    <a:ext uri="{9D8B030D-6E8A-4147-A177-3AD203B41FA5}">
                      <a16:colId xmlns:a16="http://schemas.microsoft.com/office/drawing/2014/main" val="3183719061"/>
                    </a:ext>
                  </a:extLst>
                </a:gridCol>
                <a:gridCol w="278424">
                  <a:extLst>
                    <a:ext uri="{9D8B030D-6E8A-4147-A177-3AD203B41FA5}">
                      <a16:colId xmlns:a16="http://schemas.microsoft.com/office/drawing/2014/main" val="3670566612"/>
                    </a:ext>
                  </a:extLst>
                </a:gridCol>
                <a:gridCol w="304315">
                  <a:extLst>
                    <a:ext uri="{9D8B030D-6E8A-4147-A177-3AD203B41FA5}">
                      <a16:colId xmlns:a16="http://schemas.microsoft.com/office/drawing/2014/main" val="2443542848"/>
                    </a:ext>
                  </a:extLst>
                </a:gridCol>
              </a:tblGrid>
              <a:tr h="303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名称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经度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纬度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地址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类型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extLst>
                  <a:ext uri="{0D108BD9-81ED-4DB2-BD59-A6C34878D82A}">
                    <a16:rowId xmlns:a16="http://schemas.microsoft.com/office/drawing/2014/main" val="1480697369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1532414040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813029164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4103533287"/>
                  </a:ext>
                </a:extLst>
              </a:tr>
            </a:tbl>
          </a:graphicData>
        </a:graphic>
      </p:graphicFrame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DEBFBCE1-7958-1F0F-8663-65D95207C04F}"/>
              </a:ext>
            </a:extLst>
          </p:cNvPr>
          <p:cNvCxnSpPr>
            <a:cxnSpLocks/>
          </p:cNvCxnSpPr>
          <p:nvPr/>
        </p:nvCxnSpPr>
        <p:spPr>
          <a:xfrm>
            <a:off x="2500627" y="2431071"/>
            <a:ext cx="644722" cy="247146"/>
          </a:xfrm>
          <a:prstGeom prst="line">
            <a:avLst/>
          </a:prstGeom>
          <a:noFill/>
          <a:ln w="19050">
            <a:solidFill>
              <a:srgbClr val="F6AB00"/>
            </a:solidFill>
            <a:prstDash val="solid"/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CD569013-F075-B960-515F-62225F8F6BF2}"/>
              </a:ext>
            </a:extLst>
          </p:cNvPr>
          <p:cNvCxnSpPr>
            <a:cxnSpLocks/>
          </p:cNvCxnSpPr>
          <p:nvPr/>
        </p:nvCxnSpPr>
        <p:spPr>
          <a:xfrm>
            <a:off x="2500627" y="2197812"/>
            <a:ext cx="646723" cy="0"/>
          </a:xfrm>
          <a:prstGeom prst="line">
            <a:avLst/>
          </a:prstGeom>
          <a:noFill/>
          <a:ln w="19050">
            <a:solidFill>
              <a:srgbClr val="2F5597"/>
            </a:solidFill>
            <a:prstDash val="solid"/>
            <a:headEnd type="arrow" w="sm" len="sm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671E8EBF-DC33-0E24-9C14-C9C76B3C10F2}"/>
              </a:ext>
            </a:extLst>
          </p:cNvPr>
          <p:cNvSpPr/>
          <p:nvPr/>
        </p:nvSpPr>
        <p:spPr>
          <a:xfrm rot="175793" flipV="1">
            <a:off x="2915375" y="2143889"/>
            <a:ext cx="2392093" cy="489132"/>
          </a:xfrm>
          <a:custGeom>
            <a:avLst/>
            <a:gdLst>
              <a:gd name="connsiteX0" fmla="*/ 0 w 2943922"/>
              <a:gd name="connsiteY0" fmla="*/ 0 h 784570"/>
              <a:gd name="connsiteX1" fmla="*/ 1293541 w 2943922"/>
              <a:gd name="connsiteY1" fmla="*/ 780585 h 784570"/>
              <a:gd name="connsiteX2" fmla="*/ 2943922 w 2943922"/>
              <a:gd name="connsiteY2" fmla="*/ 301083 h 78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3922" h="784570">
                <a:moveTo>
                  <a:pt x="0" y="0"/>
                </a:moveTo>
                <a:cubicBezTo>
                  <a:pt x="401443" y="365202"/>
                  <a:pt x="802887" y="730405"/>
                  <a:pt x="1293541" y="780585"/>
                </a:cubicBezTo>
                <a:cubicBezTo>
                  <a:pt x="1784195" y="830766"/>
                  <a:pt x="2698595" y="392151"/>
                  <a:pt x="2943922" y="301083"/>
                </a:cubicBezTo>
              </a:path>
            </a:pathLst>
          </a:custGeom>
          <a:noFill/>
          <a:ln w="19050">
            <a:solidFill>
              <a:srgbClr val="F6AB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CE9199D3-A2D4-2EDF-10DC-FC7C6757BFA6}"/>
              </a:ext>
            </a:extLst>
          </p:cNvPr>
          <p:cNvSpPr/>
          <p:nvPr/>
        </p:nvSpPr>
        <p:spPr>
          <a:xfrm rot="363886">
            <a:off x="2812423" y="1643992"/>
            <a:ext cx="2479326" cy="662523"/>
          </a:xfrm>
          <a:custGeom>
            <a:avLst/>
            <a:gdLst>
              <a:gd name="connsiteX0" fmla="*/ 0 w 3311913"/>
              <a:gd name="connsiteY0" fmla="*/ 893585 h 893585"/>
              <a:gd name="connsiteX1" fmla="*/ 1761893 w 3311913"/>
              <a:gd name="connsiteY1" fmla="*/ 1487 h 893585"/>
              <a:gd name="connsiteX2" fmla="*/ 3311913 w 3311913"/>
              <a:gd name="connsiteY2" fmla="*/ 681712 h 8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1913" h="893585">
                <a:moveTo>
                  <a:pt x="0" y="893585"/>
                </a:moveTo>
                <a:cubicBezTo>
                  <a:pt x="604954" y="465192"/>
                  <a:pt x="1209908" y="36799"/>
                  <a:pt x="1761893" y="1487"/>
                </a:cubicBezTo>
                <a:cubicBezTo>
                  <a:pt x="2313878" y="-33825"/>
                  <a:pt x="2995962" y="570200"/>
                  <a:pt x="3311913" y="681712"/>
                </a:cubicBezTo>
              </a:path>
            </a:pathLst>
          </a:custGeom>
          <a:noFill/>
          <a:ln w="19050">
            <a:solidFill>
              <a:srgbClr val="2F559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7" name="表格 86">
            <a:extLst>
              <a:ext uri="{FF2B5EF4-FFF2-40B4-BE49-F238E27FC236}">
                <a16:creationId xmlns:a16="http://schemas.microsoft.com/office/drawing/2014/main" id="{A0AB266E-C857-36D5-A2DD-64976FD41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060814"/>
              </p:ext>
            </p:extLst>
          </p:nvPr>
        </p:nvGraphicFramePr>
        <p:xfrm>
          <a:off x="5289177" y="1838699"/>
          <a:ext cx="1394562" cy="80387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59547">
                  <a:extLst>
                    <a:ext uri="{9D8B030D-6E8A-4147-A177-3AD203B41FA5}">
                      <a16:colId xmlns:a16="http://schemas.microsoft.com/office/drawing/2014/main" val="1951319910"/>
                    </a:ext>
                  </a:extLst>
                </a:gridCol>
                <a:gridCol w="285531">
                  <a:extLst>
                    <a:ext uri="{9D8B030D-6E8A-4147-A177-3AD203B41FA5}">
                      <a16:colId xmlns:a16="http://schemas.microsoft.com/office/drawing/2014/main" val="1677384739"/>
                    </a:ext>
                  </a:extLst>
                </a:gridCol>
                <a:gridCol w="266745">
                  <a:extLst>
                    <a:ext uri="{9D8B030D-6E8A-4147-A177-3AD203B41FA5}">
                      <a16:colId xmlns:a16="http://schemas.microsoft.com/office/drawing/2014/main" val="3183719061"/>
                    </a:ext>
                  </a:extLst>
                </a:gridCol>
                <a:gridCol w="278424">
                  <a:extLst>
                    <a:ext uri="{9D8B030D-6E8A-4147-A177-3AD203B41FA5}">
                      <a16:colId xmlns:a16="http://schemas.microsoft.com/office/drawing/2014/main" val="3670566612"/>
                    </a:ext>
                  </a:extLst>
                </a:gridCol>
                <a:gridCol w="304315">
                  <a:extLst>
                    <a:ext uri="{9D8B030D-6E8A-4147-A177-3AD203B41FA5}">
                      <a16:colId xmlns:a16="http://schemas.microsoft.com/office/drawing/2014/main" val="2443542848"/>
                    </a:ext>
                  </a:extLst>
                </a:gridCol>
              </a:tblGrid>
              <a:tr h="303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名称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经度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纬度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地址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类型</a:t>
                      </a:r>
                      <a:endParaRPr lang="zh-CN" altLang="en-US" sz="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/>
                </a:tc>
                <a:extLst>
                  <a:ext uri="{0D108BD9-81ED-4DB2-BD59-A6C34878D82A}">
                    <a16:rowId xmlns:a16="http://schemas.microsoft.com/office/drawing/2014/main" val="1480697369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1532414040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81" marR="6481" marT="6481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769" marR="77769" marT="38885" marB="38885" anchor="ctr"/>
                </a:tc>
                <a:extLst>
                  <a:ext uri="{0D108BD9-81ED-4DB2-BD59-A6C34878D82A}">
                    <a16:rowId xmlns:a16="http://schemas.microsoft.com/office/drawing/2014/main" val="4103533287"/>
                  </a:ext>
                </a:extLst>
              </a:tr>
            </a:tbl>
          </a:graphicData>
        </a:graphic>
      </p:graphicFrame>
      <p:sp>
        <p:nvSpPr>
          <p:cNvPr id="88" name="文本框 87">
            <a:extLst>
              <a:ext uri="{FF2B5EF4-FFF2-40B4-BE49-F238E27FC236}">
                <a16:creationId xmlns:a16="http://schemas.microsoft.com/office/drawing/2014/main" id="{44072A04-CCA9-ABCA-325F-4E255F83D710}"/>
              </a:ext>
            </a:extLst>
          </p:cNvPr>
          <p:cNvSpPr txBox="1"/>
          <p:nvPr/>
        </p:nvSpPr>
        <p:spPr>
          <a:xfrm>
            <a:off x="6095091" y="349819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数据清洗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3688596A-56C3-4908-A939-FD4519DE9322}"/>
              </a:ext>
            </a:extLst>
          </p:cNvPr>
          <p:cNvSpPr/>
          <p:nvPr/>
        </p:nvSpPr>
        <p:spPr>
          <a:xfrm>
            <a:off x="1148338" y="3567369"/>
            <a:ext cx="1154300" cy="468560"/>
          </a:xfrm>
          <a:prstGeom prst="roundRect">
            <a:avLst>
              <a:gd name="adj" fmla="val 23980"/>
            </a:avLst>
          </a:prstGeom>
          <a:noFill/>
          <a:ln w="28575">
            <a:solidFill>
              <a:srgbClr val="587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原始数据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15940749-61E3-F7CA-1295-AB39BC2B9B38}"/>
              </a:ext>
            </a:extLst>
          </p:cNvPr>
          <p:cNvSpPr/>
          <p:nvPr/>
        </p:nvSpPr>
        <p:spPr>
          <a:xfrm>
            <a:off x="2979310" y="3567369"/>
            <a:ext cx="1154300" cy="468560"/>
          </a:xfrm>
          <a:prstGeom prst="roundRect">
            <a:avLst>
              <a:gd name="adj" fmla="val 30485"/>
            </a:avLst>
          </a:prstGeom>
          <a:noFill/>
          <a:ln w="28575">
            <a:solidFill>
              <a:srgbClr val="EB7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错误检测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DD4D7F5D-7372-4D53-EE46-24D64B2B83F9}"/>
              </a:ext>
            </a:extLst>
          </p:cNvPr>
          <p:cNvSpPr/>
          <p:nvPr/>
        </p:nvSpPr>
        <p:spPr>
          <a:xfrm>
            <a:off x="4776532" y="3567369"/>
            <a:ext cx="1154300" cy="468560"/>
          </a:xfrm>
          <a:prstGeom prst="roundRect">
            <a:avLst>
              <a:gd name="adj" fmla="val 30485"/>
            </a:avLst>
          </a:prstGeom>
          <a:noFill/>
          <a:ln w="28575">
            <a:solidFill>
              <a:srgbClr val="EB7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错误修复</a:t>
            </a:r>
          </a:p>
        </p:txBody>
      </p:sp>
      <p:sp>
        <p:nvSpPr>
          <p:cNvPr id="92" name="箭头: 下 91">
            <a:extLst>
              <a:ext uri="{FF2B5EF4-FFF2-40B4-BE49-F238E27FC236}">
                <a16:creationId xmlns:a16="http://schemas.microsoft.com/office/drawing/2014/main" id="{0870525D-45E3-44A2-1764-D1FF97D5FC1D}"/>
              </a:ext>
            </a:extLst>
          </p:cNvPr>
          <p:cNvSpPr/>
          <p:nvPr/>
        </p:nvSpPr>
        <p:spPr>
          <a:xfrm rot="16200000" flipH="1">
            <a:off x="2563709" y="3464389"/>
            <a:ext cx="133555" cy="618822"/>
          </a:xfrm>
          <a:prstGeom prst="downArrow">
            <a:avLst>
              <a:gd name="adj1" fmla="val 45163"/>
              <a:gd name="adj2" fmla="val 25975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箭头: 下 92">
            <a:extLst>
              <a:ext uri="{FF2B5EF4-FFF2-40B4-BE49-F238E27FC236}">
                <a16:creationId xmlns:a16="http://schemas.microsoft.com/office/drawing/2014/main" id="{CEFE91C5-4733-901D-AC60-42C6B7637645}"/>
              </a:ext>
            </a:extLst>
          </p:cNvPr>
          <p:cNvSpPr/>
          <p:nvPr/>
        </p:nvSpPr>
        <p:spPr>
          <a:xfrm rot="16200000" flipH="1">
            <a:off x="4387321" y="3464389"/>
            <a:ext cx="133555" cy="618822"/>
          </a:xfrm>
          <a:prstGeom prst="downArrow">
            <a:avLst>
              <a:gd name="adj1" fmla="val 45163"/>
              <a:gd name="adj2" fmla="val 25975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B06BE2E9-22BB-A1AB-EE6F-42096106343C}"/>
              </a:ext>
            </a:extLst>
          </p:cNvPr>
          <p:cNvGrpSpPr/>
          <p:nvPr/>
        </p:nvGrpSpPr>
        <p:grpSpPr>
          <a:xfrm>
            <a:off x="7942799" y="1489327"/>
            <a:ext cx="3781235" cy="2558247"/>
            <a:chOff x="8091981" y="1243017"/>
            <a:chExt cx="3279228" cy="2073540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0DD47398-919A-9BD5-2704-5A2115487E5E}"/>
                </a:ext>
              </a:extLst>
            </p:cNvPr>
            <p:cNvSpPr txBox="1"/>
            <p:nvPr/>
          </p:nvSpPr>
          <p:spPr>
            <a:xfrm>
              <a:off x="8196789" y="1324414"/>
              <a:ext cx="3148780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kumimoji="1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dirty="0"/>
                <a:t>目前，整合 </a:t>
              </a:r>
              <a:r>
                <a:rPr lang="en-US" altLang="zh-CN" dirty="0"/>
                <a:t>POI </a:t>
              </a:r>
              <a:r>
                <a:rPr lang="zh-CN" altLang="en-US" dirty="0"/>
                <a:t>数据以增加其覆盖范围、及时性、准确性和价值是一个</a:t>
              </a:r>
              <a:r>
                <a:rPr lang="zh-CN" altLang="en-US" dirty="0">
                  <a:solidFill>
                    <a:srgbClr val="FD9B69"/>
                  </a:solidFill>
                </a:rPr>
                <a:t>资源密集型</a:t>
              </a:r>
              <a:r>
                <a:rPr lang="zh-CN" altLang="en-US" dirty="0"/>
                <a:t>和主要是</a:t>
              </a:r>
              <a:r>
                <a:rPr lang="zh-CN" altLang="en-US" dirty="0">
                  <a:solidFill>
                    <a:srgbClr val="FD9B69"/>
                  </a:solidFill>
                </a:rPr>
                <a:t>手动</a:t>
              </a:r>
              <a:r>
                <a:rPr lang="zh-CN" altLang="en-US" dirty="0"/>
                <a:t>的过程，没有专门可用于解决这项任务的挑战的软件。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3578A1C-7EC7-9957-6CD1-15AE83D6D6FE}"/>
                </a:ext>
              </a:extLst>
            </p:cNvPr>
            <p:cNvSpPr/>
            <p:nvPr/>
          </p:nvSpPr>
          <p:spPr>
            <a:xfrm>
              <a:off x="8091981" y="1243017"/>
              <a:ext cx="3279228" cy="20735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557BE37-7EE2-66F3-1235-4778CF523FCB}"/>
              </a:ext>
            </a:extLst>
          </p:cNvPr>
          <p:cNvGrpSpPr/>
          <p:nvPr/>
        </p:nvGrpSpPr>
        <p:grpSpPr>
          <a:xfrm>
            <a:off x="499500" y="4441773"/>
            <a:ext cx="4005220" cy="2064404"/>
            <a:chOff x="874687" y="3477250"/>
            <a:chExt cx="4795066" cy="2404856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9D40EBB-01F5-BB47-43E1-631A35AB1AA8}"/>
                </a:ext>
              </a:extLst>
            </p:cNvPr>
            <p:cNvSpPr/>
            <p:nvPr/>
          </p:nvSpPr>
          <p:spPr>
            <a:xfrm>
              <a:off x="2145221" y="3477250"/>
              <a:ext cx="2279294" cy="49989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实体解析</a:t>
              </a:r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1B3E795E-8E71-1C54-498D-81EFB3A11D79}"/>
                </a:ext>
              </a:extLst>
            </p:cNvPr>
            <p:cNvSpPr/>
            <p:nvPr/>
          </p:nvSpPr>
          <p:spPr>
            <a:xfrm>
              <a:off x="3390788" y="4132205"/>
              <a:ext cx="2272631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众包方法</a:t>
              </a:r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C9F94B57-A0A2-22E1-3FF6-B8610C5A0435}"/>
                </a:ext>
              </a:extLst>
            </p:cNvPr>
            <p:cNvSpPr/>
            <p:nvPr/>
          </p:nvSpPr>
          <p:spPr>
            <a:xfrm>
              <a:off x="874687" y="4126844"/>
              <a:ext cx="2272631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规则方法</a:t>
              </a: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2BB515F5-CE94-CD68-258D-3B37D336F4AE}"/>
                </a:ext>
              </a:extLst>
            </p:cNvPr>
            <p:cNvSpPr/>
            <p:nvPr/>
          </p:nvSpPr>
          <p:spPr>
            <a:xfrm>
              <a:off x="874689" y="4757422"/>
              <a:ext cx="2272630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机器学习</a:t>
              </a: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2DC575BE-EAA1-9F67-25DF-432C46D3E680}"/>
                </a:ext>
              </a:extLst>
            </p:cNvPr>
            <p:cNvSpPr/>
            <p:nvPr/>
          </p:nvSpPr>
          <p:spPr>
            <a:xfrm>
              <a:off x="3378399" y="4762783"/>
              <a:ext cx="2279294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深度学习</a:t>
              </a: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63212A02-0504-91B1-C3B4-0B203F954CE0}"/>
                </a:ext>
              </a:extLst>
            </p:cNvPr>
            <p:cNvSpPr/>
            <p:nvPr/>
          </p:nvSpPr>
          <p:spPr>
            <a:xfrm>
              <a:off x="874689" y="5390140"/>
              <a:ext cx="2272630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Transformer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0932A641-8344-FD44-74A2-6018862B95E5}"/>
                </a:ext>
              </a:extLst>
            </p:cNvPr>
            <p:cNvSpPr/>
            <p:nvPr/>
          </p:nvSpPr>
          <p:spPr>
            <a:xfrm>
              <a:off x="3390459" y="5413546"/>
              <a:ext cx="2279294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GNN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CC45FCD0-0BEE-9D94-0DBC-17AB3FE2EAFD}"/>
              </a:ext>
            </a:extLst>
          </p:cNvPr>
          <p:cNvGrpSpPr/>
          <p:nvPr/>
        </p:nvGrpSpPr>
        <p:grpSpPr>
          <a:xfrm>
            <a:off x="4910730" y="4442153"/>
            <a:ext cx="2455073" cy="1795126"/>
            <a:chOff x="6839769" y="3353209"/>
            <a:chExt cx="4760796" cy="2345566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14FC0DDA-0FED-4E89-1151-78A11836378C}"/>
                </a:ext>
              </a:extLst>
            </p:cNvPr>
            <p:cNvSpPr/>
            <p:nvPr/>
          </p:nvSpPr>
          <p:spPr>
            <a:xfrm>
              <a:off x="7512023" y="3353209"/>
              <a:ext cx="3396438" cy="555416"/>
            </a:xfrm>
            <a:prstGeom prst="rect">
              <a:avLst/>
            </a:prstGeom>
            <a:solidFill>
              <a:srgbClr val="EB705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数据融合</a:t>
              </a: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B6686F3A-925F-A6CB-6169-46C083FF1FD7}"/>
                </a:ext>
              </a:extLst>
            </p:cNvPr>
            <p:cNvSpPr/>
            <p:nvPr/>
          </p:nvSpPr>
          <p:spPr>
            <a:xfrm>
              <a:off x="6839769" y="4164982"/>
              <a:ext cx="4760796" cy="744664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EB70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概率图模型</a:t>
              </a:r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8FC764F1-1994-EB9A-596F-C56875761C83}"/>
                </a:ext>
              </a:extLst>
            </p:cNvPr>
            <p:cNvSpPr/>
            <p:nvPr/>
          </p:nvSpPr>
          <p:spPr>
            <a:xfrm>
              <a:off x="6839769" y="5056827"/>
              <a:ext cx="2277817" cy="63370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EB70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迭代</a:t>
              </a:r>
            </a:p>
          </p:txBody>
        </p:sp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57A9B45F-1523-706E-AE13-AC64914097A2}"/>
                </a:ext>
              </a:extLst>
            </p:cNvPr>
            <p:cNvSpPr/>
            <p:nvPr/>
          </p:nvSpPr>
          <p:spPr>
            <a:xfrm>
              <a:off x="9285758" y="5065069"/>
              <a:ext cx="2277817" cy="63370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EB70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优化</a:t>
              </a: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B2A97365-F51B-6DFD-C64B-951A05B6ACC2}"/>
              </a:ext>
            </a:extLst>
          </p:cNvPr>
          <p:cNvGrpSpPr/>
          <p:nvPr/>
        </p:nvGrpSpPr>
        <p:grpSpPr>
          <a:xfrm>
            <a:off x="7817365" y="4447633"/>
            <a:ext cx="3781235" cy="1505769"/>
            <a:chOff x="874687" y="3477250"/>
            <a:chExt cx="4788732" cy="1754093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3E00E2D9-92DF-EE05-D188-0F90CAFDBAED}"/>
                </a:ext>
              </a:extLst>
            </p:cNvPr>
            <p:cNvSpPr/>
            <p:nvPr/>
          </p:nvSpPr>
          <p:spPr>
            <a:xfrm>
              <a:off x="2145221" y="3477250"/>
              <a:ext cx="2279294" cy="49989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数据清洗</a:t>
              </a: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6BAE94A5-CB4A-1921-2EC6-80364D5AAD4A}"/>
                </a:ext>
              </a:extLst>
            </p:cNvPr>
            <p:cNvSpPr/>
            <p:nvPr/>
          </p:nvSpPr>
          <p:spPr>
            <a:xfrm>
              <a:off x="3390788" y="4132205"/>
              <a:ext cx="2272631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机器学习</a:t>
              </a: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3EC07231-2A12-D87A-1058-DAE51BA7BC10}"/>
                </a:ext>
              </a:extLst>
            </p:cNvPr>
            <p:cNvSpPr/>
            <p:nvPr/>
          </p:nvSpPr>
          <p:spPr>
            <a:xfrm>
              <a:off x="874687" y="4126844"/>
              <a:ext cx="2272631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规则方法</a:t>
              </a: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9A30EE6A-D9D9-5DFD-529A-02A2158BE8C5}"/>
                </a:ext>
              </a:extLst>
            </p:cNvPr>
            <p:cNvSpPr/>
            <p:nvPr/>
          </p:nvSpPr>
          <p:spPr>
            <a:xfrm>
              <a:off x="874689" y="4757422"/>
              <a:ext cx="2272630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人机协同</a:t>
              </a: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75077DDC-0E1F-75B0-965C-FF1F22724B89}"/>
                </a:ext>
              </a:extLst>
            </p:cNvPr>
            <p:cNvSpPr/>
            <p:nvPr/>
          </p:nvSpPr>
          <p:spPr>
            <a:xfrm>
              <a:off x="3378399" y="4762783"/>
              <a:ext cx="2279294" cy="46856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875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Embedding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8C80804-7CBD-89CE-50BC-37DDAD676B51}"/>
              </a:ext>
            </a:extLst>
          </p:cNvPr>
          <p:cNvGrpSpPr/>
          <p:nvPr/>
        </p:nvGrpSpPr>
        <p:grpSpPr>
          <a:xfrm>
            <a:off x="7926428" y="1466238"/>
            <a:ext cx="3774853" cy="2581336"/>
            <a:chOff x="16824036" y="-3548310"/>
            <a:chExt cx="11896125" cy="5335317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6EDEC1B8-31C5-3B64-B17B-47FDA112125A}"/>
                </a:ext>
              </a:extLst>
            </p:cNvPr>
            <p:cNvSpPr/>
            <p:nvPr/>
          </p:nvSpPr>
          <p:spPr>
            <a:xfrm>
              <a:off x="16824036" y="-3548310"/>
              <a:ext cx="11896125" cy="5335317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11701826-F85A-A51E-08D0-56CA29A0B4A9}"/>
                </a:ext>
              </a:extLst>
            </p:cNvPr>
            <p:cNvSpPr/>
            <p:nvPr/>
          </p:nvSpPr>
          <p:spPr>
            <a:xfrm>
              <a:off x="18787859" y="-2205618"/>
              <a:ext cx="8240229" cy="2713704"/>
            </a:xfrm>
            <a:prstGeom prst="roundRect">
              <a:avLst/>
            </a:prstGeom>
            <a:solidFill>
              <a:srgbClr val="6E8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一套完整的集成</a:t>
              </a:r>
              <a:endPara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工具包 </a:t>
              </a:r>
              <a:r>
                <a:rPr lang="en-US" altLang="zh-CN" dirty="0"/>
                <a:t>–  </a:t>
              </a:r>
              <a:r>
                <a:rPr lang="en-US" altLang="zh-CN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SLIPO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90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BCB42F4-D505-4AD8-BE45-4D9522A98167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51BD3CD-495D-442E-B42E-632B1C21B83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0C5BD5F4-47B1-43D4-B631-6CC25BF0AE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4" name="Google Shape;864;p65">
                  <a:extLst>
                    <a:ext uri="{FF2B5EF4-FFF2-40B4-BE49-F238E27FC236}">
                      <a16:creationId xmlns:a16="http://schemas.microsoft.com/office/drawing/2014/main" id="{83DA97AF-7353-4BFC-B78A-A2DD0D10E0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5" name="Google Shape;865;p65">
                  <a:extLst>
                    <a:ext uri="{FF2B5EF4-FFF2-40B4-BE49-F238E27FC236}">
                      <a16:creationId xmlns:a16="http://schemas.microsoft.com/office/drawing/2014/main" id="{7408218B-B1F3-4A04-ACCF-F4EEE5EFFCB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3A398AE0-A1C6-4B72-9661-85E4992C34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2" name="Google Shape;864;p65">
                  <a:extLst>
                    <a:ext uri="{FF2B5EF4-FFF2-40B4-BE49-F238E27FC236}">
                      <a16:creationId xmlns:a16="http://schemas.microsoft.com/office/drawing/2014/main" id="{8BFFC187-05B0-4B83-A608-FE048CD4E5D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Google Shape;865;p65">
                  <a:extLst>
                    <a:ext uri="{FF2B5EF4-FFF2-40B4-BE49-F238E27FC236}">
                      <a16:creationId xmlns:a16="http://schemas.microsoft.com/office/drawing/2014/main" id="{33F554B8-DDF4-415D-8ED7-D7F027771C8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AB4277B2-F5E6-41E8-93FF-2620DC02A6F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A06545-1BDB-4BEB-8B0D-C48FF5102746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062038D8-6C58-4DD7-BFA5-7BC85A3B5B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43B58AC1-D484-4BBA-BCB0-8DEFFFF871F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11EA5E8A-0E15-4F82-BB30-9D673D09D21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6172B4EA-E82D-46A9-A590-261E717E38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51BBC8D3-38F6-4CA6-9F93-43839EEB9E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CD08B401-F2A2-4D37-A950-6771F9180D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45251A9-4A12-4AA4-9F42-EB72D7171FF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思考总结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211E3EF-3CD2-4885-B8D6-19889D0555A5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</p:grpSpPr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B6D0FC00-85BE-44AC-8473-9F2B9ACFEF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AA8FF36E-A1BD-41F1-837F-22C50C4BEC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EF98A894-6D76-41AD-8D1F-9ABA94AFB49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1" name="Google Shape;863;p65">
                <a:extLst>
                  <a:ext uri="{FF2B5EF4-FFF2-40B4-BE49-F238E27FC236}">
                    <a16:creationId xmlns:a16="http://schemas.microsoft.com/office/drawing/2014/main" id="{4C3FD5DC-5813-4680-A5F1-8D6D7D735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53" name="Google Shape;864;p65">
                  <a:extLst>
                    <a:ext uri="{FF2B5EF4-FFF2-40B4-BE49-F238E27FC236}">
                      <a16:creationId xmlns:a16="http://schemas.microsoft.com/office/drawing/2014/main" id="{BE71189A-468A-4E72-9F2E-330BFCDC74F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4" name="Google Shape;865;p65">
                  <a:extLst>
                    <a:ext uri="{FF2B5EF4-FFF2-40B4-BE49-F238E27FC236}">
                      <a16:creationId xmlns:a16="http://schemas.microsoft.com/office/drawing/2014/main" id="{C683ABD6-4A24-417F-9EDE-F9E8CFB654F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5324993-EAE2-41D6-A54A-F94F77D8A17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F34D6B-3A32-4D5C-99B2-1F5EFA906A79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>
                <a:extLst>
                  <a:ext uri="{FF2B5EF4-FFF2-40B4-BE49-F238E27FC236}">
                    <a16:creationId xmlns:a16="http://schemas.microsoft.com/office/drawing/2014/main" id="{61841E0E-60DA-4EB5-9C41-32A1E09835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>
                  <a:extLst>
                    <a:ext uri="{FF2B5EF4-FFF2-40B4-BE49-F238E27FC236}">
                      <a16:creationId xmlns:a16="http://schemas.microsoft.com/office/drawing/2014/main" id="{D5B9272C-9D24-4DA4-8BCE-B332C738D1F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>
                  <a:extLst>
                    <a:ext uri="{FF2B5EF4-FFF2-40B4-BE49-F238E27FC236}">
                      <a16:creationId xmlns:a16="http://schemas.microsoft.com/office/drawing/2014/main" id="{3DB3FDF9-4405-4766-AD27-0F6EE2B87B6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>
                <a:extLst>
                  <a:ext uri="{FF2B5EF4-FFF2-40B4-BE49-F238E27FC236}">
                    <a16:creationId xmlns:a16="http://schemas.microsoft.com/office/drawing/2014/main" id="{3D838D48-EDEC-49C0-BA55-F914B935B7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DD7C8A5F-4AC8-437D-A12D-0933D958743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E7ADB537-63DE-4FF4-878E-1203F66AB5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F2AD1DFC-345F-4BED-A41D-A1F79E77A008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用例分析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50878-1F4F-4910-8C7E-8D29F613C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276448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21931</TotalTime>
  <Words>4216</Words>
  <Application>Microsoft Office PowerPoint</Application>
  <PresentationFormat>宽屏</PresentationFormat>
  <Paragraphs>403</Paragraphs>
  <Slides>23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-apple-system</vt:lpstr>
      <vt:lpstr>Helvetica Neue</vt:lpstr>
      <vt:lpstr>LinLibertineT</vt:lpstr>
      <vt:lpstr>LinLibertineTI</vt:lpstr>
      <vt:lpstr>等线</vt:lpstr>
      <vt:lpstr>思源黑体 CN</vt:lpstr>
      <vt:lpstr>宋体</vt:lpstr>
      <vt:lpstr>微软雅黑</vt:lpstr>
      <vt:lpstr>微软雅黑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王宇晨</dc:creator>
  <cp:lastModifiedBy>丁 婧伊</cp:lastModifiedBy>
  <cp:revision>3366</cp:revision>
  <dcterms:created xsi:type="dcterms:W3CDTF">2021-05-16T02:35:10Z</dcterms:created>
  <dcterms:modified xsi:type="dcterms:W3CDTF">2023-03-24T02:58:20Z</dcterms:modified>
</cp:coreProperties>
</file>